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60" r:id="rId4"/>
    <p:sldId id="261" r:id="rId5"/>
    <p:sldId id="467" r:id="rId6"/>
    <p:sldId id="265" r:id="rId7"/>
    <p:sldId id="267" r:id="rId8"/>
    <p:sldId id="268" r:id="rId9"/>
    <p:sldId id="480" r:id="rId10"/>
    <p:sldId id="270" r:id="rId11"/>
    <p:sldId id="369" r:id="rId12"/>
    <p:sldId id="468" r:id="rId13"/>
    <p:sldId id="469" r:id="rId14"/>
    <p:sldId id="510" r:id="rId15"/>
    <p:sldId id="591" r:id="rId16"/>
    <p:sldId id="273" r:id="rId17"/>
    <p:sldId id="275" r:id="rId18"/>
  </p:sldIdLst>
  <p:sldSz type="screen4x3" cy="6858000" cx="9144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rgbClr val="00000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987" autoAdjust="0"/>
    <p:restoredTop sz="94660"/>
  </p:normalViewPr>
  <p:slideViewPr>
    <p:cSldViewPr snapToGrid="0">
      <p:cViewPr varScale="1">
        <p:scale>
          <a:sx n="116" d="100"/>
          <a:sy n="116" d="100"/>
        </p:scale>
        <p:origin x="1446" y="10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73" name=""/>
        <p:cNvGrpSpPr/>
        <p:nvPr/>
      </p:nvGrpSpPr>
      <p:grpSpPr>
        <a:xfrm>
          <a:off x="0" y="0"/>
          <a:ext cx="0" cy="0"/>
          <a:chOff x="0" y="0"/>
          <a:chExt cx="0" cy="0"/>
        </a:xfrm>
      </p:grpSpPr>
      <p:sp>
        <p:nvSpPr>
          <p:cNvPr id="1048697"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98"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99"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00"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01"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02"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40" name=""/>
        <p:cNvGrpSpPr/>
        <p:nvPr/>
      </p:nvGrpSpPr>
      <p:grpSpPr>
        <a:xfrm>
          <a:off x="0" y="0"/>
          <a:ext cx="0" cy="0"/>
          <a:chOff x="0" y="0"/>
          <a:chExt cx="0" cy="0"/>
        </a:xfrm>
      </p:grpSpPr>
      <p:sp>
        <p:nvSpPr>
          <p:cNvPr id="1048588" name="Title 1"/>
          <p:cNvSpPr>
            <a:spLocks noGrp="1"/>
          </p:cNvSpPr>
          <p:nvPr>
            <p:ph type="ctrTitle"/>
          </p:nvPr>
        </p:nvSpPr>
        <p:spPr>
          <a:xfrm>
            <a:off x="685800" y="1122363"/>
            <a:ext cx="7772400" cy="2387600"/>
          </a:xfrm>
        </p:spPr>
        <p:txBody>
          <a:bodyPr anchor="b"/>
          <a:lstStyle>
            <a:lvl1pPr algn="ctr">
              <a:defRPr sz="6000"/>
            </a:lvl1pPr>
          </a:lstStyle>
          <a:p>
            <a:r>
              <a:rPr altLang="zh-CN" lang="en-US" smtClean="0"/>
              <a:t>Click to edit Master title style</a:t>
            </a:r>
            <a:endParaRPr dirty="0" lang="en-US"/>
          </a:p>
        </p:txBody>
      </p:sp>
      <p:sp>
        <p:nvSpPr>
          <p:cNvPr id="1048589"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dirty="0" lang="en-US"/>
          </a:p>
        </p:txBody>
      </p:sp>
      <p:sp>
        <p:nvSpPr>
          <p:cNvPr id="1048590"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91" name="Footer Placeholder 4"/>
          <p:cNvSpPr>
            <a:spLocks noGrp="1"/>
          </p:cNvSpPr>
          <p:nvPr>
            <p:ph type="ftr" sz="quarter" idx="11"/>
          </p:nvPr>
        </p:nvSpPr>
        <p:spPr/>
        <p:txBody>
          <a:bodyPr/>
          <a:p>
            <a:endParaRPr altLang="en-US" lang="zh-CN"/>
          </a:p>
        </p:txBody>
      </p:sp>
      <p:sp>
        <p:nvSpPr>
          <p:cNvPr id="1048592"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9" name=""/>
        <p:cNvGrpSpPr/>
        <p:nvPr/>
      </p:nvGrpSpPr>
      <p:grpSpPr>
        <a:xfrm>
          <a:off x="0" y="0"/>
          <a:ext cx="0" cy="0"/>
          <a:chOff x="0" y="0"/>
          <a:chExt cx="0" cy="0"/>
        </a:xfrm>
      </p:grpSpPr>
      <p:sp>
        <p:nvSpPr>
          <p:cNvPr id="1048672" name="Title 1"/>
          <p:cNvSpPr>
            <a:spLocks noGrp="1"/>
          </p:cNvSpPr>
          <p:nvPr>
            <p:ph type="title"/>
          </p:nvPr>
        </p:nvSpPr>
        <p:spPr/>
        <p:txBody>
          <a:bodyPr/>
          <a:p>
            <a:r>
              <a:rPr altLang="zh-CN" lang="en-US" smtClean="0"/>
              <a:t>Click to edit Master title style</a:t>
            </a:r>
            <a:endParaRPr dirty="0" lang="en-US"/>
          </a:p>
        </p:txBody>
      </p:sp>
      <p:sp>
        <p:nvSpPr>
          <p:cNvPr id="1048673"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74"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75" name="Footer Placeholder 4"/>
          <p:cNvSpPr>
            <a:spLocks noGrp="1"/>
          </p:cNvSpPr>
          <p:nvPr>
            <p:ph type="ftr" sz="quarter" idx="11"/>
          </p:nvPr>
        </p:nvSpPr>
        <p:spPr/>
        <p:txBody>
          <a:bodyPr/>
          <a:p>
            <a:endParaRPr altLang="en-US" lang="zh-CN"/>
          </a:p>
        </p:txBody>
      </p:sp>
      <p:sp>
        <p:nvSpPr>
          <p:cNvPr id="1048676"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7" name=""/>
        <p:cNvGrpSpPr/>
        <p:nvPr/>
      </p:nvGrpSpPr>
      <p:grpSpPr>
        <a:xfrm>
          <a:off x="0" y="0"/>
          <a:ext cx="0" cy="0"/>
          <a:chOff x="0" y="0"/>
          <a:chExt cx="0" cy="0"/>
        </a:xfrm>
      </p:grpSpPr>
      <p:sp>
        <p:nvSpPr>
          <p:cNvPr id="1048661"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dirty="0" lang="en-US"/>
          </a:p>
        </p:txBody>
      </p:sp>
      <p:sp>
        <p:nvSpPr>
          <p:cNvPr id="1048662"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63"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64" name="Footer Placeholder 4"/>
          <p:cNvSpPr>
            <a:spLocks noGrp="1"/>
          </p:cNvSpPr>
          <p:nvPr>
            <p:ph type="ftr" sz="quarter" idx="11"/>
          </p:nvPr>
        </p:nvSpPr>
        <p:spPr/>
        <p:txBody>
          <a:bodyPr/>
          <a:p>
            <a:endParaRPr altLang="en-US" lang="zh-CN"/>
          </a:p>
        </p:txBody>
      </p:sp>
      <p:sp>
        <p:nvSpPr>
          <p:cNvPr id="1048665"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4" name=""/>
        <p:cNvGrpSpPr/>
        <p:nvPr/>
      </p:nvGrpSpPr>
      <p:grpSpPr>
        <a:xfrm>
          <a:off x="0" y="0"/>
          <a:ext cx="0" cy="0"/>
          <a:chOff x="0" y="0"/>
          <a:chExt cx="0" cy="0"/>
        </a:xfrm>
      </p:grpSpPr>
      <p:sp>
        <p:nvSpPr>
          <p:cNvPr id="1048581" name="Title 1"/>
          <p:cNvSpPr>
            <a:spLocks noGrp="1"/>
          </p:cNvSpPr>
          <p:nvPr>
            <p:ph type="title"/>
          </p:nvPr>
        </p:nvSpPr>
        <p:spPr/>
        <p:txBody>
          <a:bodyPr/>
          <a:p>
            <a:r>
              <a:rPr altLang="zh-CN" lang="en-US" smtClean="0"/>
              <a:t>Click to edit Master title style</a:t>
            </a:r>
            <a:endParaRPr dirty="0" lang="en-US"/>
          </a:p>
        </p:txBody>
      </p:sp>
      <p:sp>
        <p:nvSpPr>
          <p:cNvPr id="1048582"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83"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84" name="Footer Placeholder 4"/>
          <p:cNvSpPr>
            <a:spLocks noGrp="1"/>
          </p:cNvSpPr>
          <p:nvPr>
            <p:ph type="ftr" sz="quarter" idx="11"/>
          </p:nvPr>
        </p:nvSpPr>
        <p:spPr/>
        <p:txBody>
          <a:bodyPr/>
          <a:p>
            <a:endParaRPr altLang="en-US" lang="zh-CN"/>
          </a:p>
        </p:txBody>
      </p:sp>
      <p:sp>
        <p:nvSpPr>
          <p:cNvPr id="1048585"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59" name=""/>
        <p:cNvGrpSpPr/>
        <p:nvPr/>
      </p:nvGrpSpPr>
      <p:grpSpPr>
        <a:xfrm>
          <a:off x="0" y="0"/>
          <a:ext cx="0" cy="0"/>
          <a:chOff x="0" y="0"/>
          <a:chExt cx="0" cy="0"/>
        </a:xfrm>
      </p:grpSpPr>
      <p:sp>
        <p:nvSpPr>
          <p:cNvPr id="1048641" name="Title 1"/>
          <p:cNvSpPr>
            <a:spLocks noGrp="1"/>
          </p:cNvSpPr>
          <p:nvPr>
            <p:ph type="title"/>
          </p:nvPr>
        </p:nvSpPr>
        <p:spPr>
          <a:xfrm>
            <a:off x="623888" y="1709739"/>
            <a:ext cx="7886700" cy="2852737"/>
          </a:xfrm>
        </p:spPr>
        <p:txBody>
          <a:bodyPr anchor="b"/>
          <a:lstStyle>
            <a:lvl1pPr>
              <a:defRPr sz="6000"/>
            </a:lvl1pPr>
          </a:lstStyle>
          <a:p>
            <a:r>
              <a:rPr altLang="zh-CN" lang="en-US" smtClean="0"/>
              <a:t>Click to edit Master title style</a:t>
            </a:r>
            <a:endParaRPr dirty="0" lang="en-US"/>
          </a:p>
        </p:txBody>
      </p:sp>
      <p:sp>
        <p:nvSpPr>
          <p:cNvPr id="1048642" name="Text Placeholder 2"/>
          <p:cNvSpPr>
            <a:spLocks noGrp="1"/>
          </p:cNvSpPr>
          <p:nvPr>
            <p:ph type="body" idx="1"/>
          </p:nvPr>
        </p:nvSpPr>
        <p:spPr>
          <a:xfrm>
            <a:off x="623888" y="4589464"/>
            <a:ext cx="7886700"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zh-CN" lang="en-US" smtClean="0"/>
              <a:t>Click to edit Master text styles</a:t>
            </a:r>
          </a:p>
        </p:txBody>
      </p:sp>
      <p:sp>
        <p:nvSpPr>
          <p:cNvPr id="1048643"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44" name="Footer Placeholder 4"/>
          <p:cNvSpPr>
            <a:spLocks noGrp="1"/>
          </p:cNvSpPr>
          <p:nvPr>
            <p:ph type="ftr" sz="quarter" idx="11"/>
          </p:nvPr>
        </p:nvSpPr>
        <p:spPr/>
        <p:txBody>
          <a:bodyPr/>
          <a:p>
            <a:endParaRPr altLang="en-US" lang="zh-CN"/>
          </a:p>
        </p:txBody>
      </p:sp>
      <p:sp>
        <p:nvSpPr>
          <p:cNvPr id="1048645"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0" name=""/>
        <p:cNvGrpSpPr/>
        <p:nvPr/>
      </p:nvGrpSpPr>
      <p:grpSpPr>
        <a:xfrm>
          <a:off x="0" y="0"/>
          <a:ext cx="0" cy="0"/>
          <a:chOff x="0" y="0"/>
          <a:chExt cx="0" cy="0"/>
        </a:xfrm>
      </p:grpSpPr>
      <p:sp>
        <p:nvSpPr>
          <p:cNvPr id="1048677" name="Title 1"/>
          <p:cNvSpPr>
            <a:spLocks noGrp="1"/>
          </p:cNvSpPr>
          <p:nvPr>
            <p:ph type="title"/>
          </p:nvPr>
        </p:nvSpPr>
        <p:spPr/>
        <p:txBody>
          <a:bodyPr/>
          <a:p>
            <a:r>
              <a:rPr altLang="zh-CN" lang="en-US" smtClean="0"/>
              <a:t>Click to edit Master title style</a:t>
            </a:r>
            <a:endParaRPr dirty="0" lang="en-US"/>
          </a:p>
        </p:txBody>
      </p:sp>
      <p:sp>
        <p:nvSpPr>
          <p:cNvPr id="1048678"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79"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80"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81" name="Footer Placeholder 5"/>
          <p:cNvSpPr>
            <a:spLocks noGrp="1"/>
          </p:cNvSpPr>
          <p:nvPr>
            <p:ph type="ftr" sz="quarter" idx="11"/>
          </p:nvPr>
        </p:nvSpPr>
        <p:spPr/>
        <p:txBody>
          <a:bodyPr/>
          <a:p>
            <a:endParaRPr altLang="en-US" lang="zh-CN"/>
          </a:p>
        </p:txBody>
      </p:sp>
      <p:sp>
        <p:nvSpPr>
          <p:cNvPr id="1048682"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1" name=""/>
        <p:cNvGrpSpPr/>
        <p:nvPr/>
      </p:nvGrpSpPr>
      <p:grpSpPr>
        <a:xfrm>
          <a:off x="0" y="0"/>
          <a:ext cx="0" cy="0"/>
          <a:chOff x="0" y="0"/>
          <a:chExt cx="0" cy="0"/>
        </a:xfrm>
      </p:grpSpPr>
      <p:sp>
        <p:nvSpPr>
          <p:cNvPr id="1048683" name="Title 1"/>
          <p:cNvSpPr>
            <a:spLocks noGrp="1"/>
          </p:cNvSpPr>
          <p:nvPr>
            <p:ph type="title"/>
          </p:nvPr>
        </p:nvSpPr>
        <p:spPr>
          <a:xfrm>
            <a:off x="629841" y="365126"/>
            <a:ext cx="7886700" cy="1325563"/>
          </a:xfrm>
        </p:spPr>
        <p:txBody>
          <a:bodyPr/>
          <a:p>
            <a:r>
              <a:rPr altLang="zh-CN" lang="en-US" smtClean="0"/>
              <a:t>Click to edit Master title style</a:t>
            </a:r>
            <a:endParaRPr dirty="0" lang="en-US"/>
          </a:p>
        </p:txBody>
      </p:sp>
      <p:sp>
        <p:nvSpPr>
          <p:cNvPr id="1048684" name="Text Placeholder 2"/>
          <p:cNvSpPr>
            <a:spLocks noGrp="1"/>
          </p:cNvSpPr>
          <p:nvPr>
            <p:ph type="body" idx="1"/>
          </p:nvPr>
        </p:nvSpPr>
        <p:spPr>
          <a:xfrm>
            <a:off x="629842"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685" name="Content Placeholder 3"/>
          <p:cNvSpPr>
            <a:spLocks noGrp="1"/>
          </p:cNvSpPr>
          <p:nvPr>
            <p:ph sz="half" idx="2"/>
          </p:nvPr>
        </p:nvSpPr>
        <p:spPr>
          <a:xfrm>
            <a:off x="629842"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86"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687"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88" name="Date Placeholder 6"/>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89" name="Footer Placeholder 7"/>
          <p:cNvSpPr>
            <a:spLocks noGrp="1"/>
          </p:cNvSpPr>
          <p:nvPr>
            <p:ph type="ftr" sz="quarter" idx="11"/>
          </p:nvPr>
        </p:nvSpPr>
        <p:spPr/>
        <p:txBody>
          <a:bodyPr/>
          <a:p>
            <a:endParaRPr altLang="en-US" lang="zh-CN"/>
          </a:p>
        </p:txBody>
      </p:sp>
      <p:sp>
        <p:nvSpPr>
          <p:cNvPr id="1048690" name="Slide Number Placeholder 8"/>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6" name=""/>
        <p:cNvGrpSpPr/>
        <p:nvPr/>
      </p:nvGrpSpPr>
      <p:grpSpPr>
        <a:xfrm>
          <a:off x="0" y="0"/>
          <a:ext cx="0" cy="0"/>
          <a:chOff x="0" y="0"/>
          <a:chExt cx="0" cy="0"/>
        </a:xfrm>
      </p:grpSpPr>
      <p:sp>
        <p:nvSpPr>
          <p:cNvPr id="1048657" name="Title 1"/>
          <p:cNvSpPr>
            <a:spLocks noGrp="1"/>
          </p:cNvSpPr>
          <p:nvPr>
            <p:ph type="title"/>
          </p:nvPr>
        </p:nvSpPr>
        <p:spPr/>
        <p:txBody>
          <a:bodyPr/>
          <a:p>
            <a:r>
              <a:rPr altLang="zh-CN" lang="en-US" smtClean="0"/>
              <a:t>Click to edit Master title style</a:t>
            </a:r>
            <a:endParaRPr dirty="0" lang="en-US"/>
          </a:p>
        </p:txBody>
      </p:sp>
      <p:sp>
        <p:nvSpPr>
          <p:cNvPr id="1048658" name="Date Placeholder 2"/>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59" name="Footer Placeholder 3"/>
          <p:cNvSpPr>
            <a:spLocks noGrp="1"/>
          </p:cNvSpPr>
          <p:nvPr>
            <p:ph type="ftr" sz="quarter" idx="11"/>
          </p:nvPr>
        </p:nvSpPr>
        <p:spPr/>
        <p:txBody>
          <a:bodyPr/>
          <a:p>
            <a:endParaRPr altLang="en-US" lang="zh-CN"/>
          </a:p>
        </p:txBody>
      </p:sp>
      <p:sp>
        <p:nvSpPr>
          <p:cNvPr id="1048660" name="Slide Number Placeholder 4"/>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4" name=""/>
        <p:cNvGrpSpPr/>
        <p:nvPr/>
      </p:nvGrpSpPr>
      <p:grpSpPr>
        <a:xfrm>
          <a:off x="0" y="0"/>
          <a:ext cx="0" cy="0"/>
          <a:chOff x="0" y="0"/>
          <a:chExt cx="0" cy="0"/>
        </a:xfrm>
      </p:grpSpPr>
      <p:sp>
        <p:nvSpPr>
          <p:cNvPr id="1048595" name="Date Placeholder 1"/>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96" name="Footer Placeholder 2"/>
          <p:cNvSpPr>
            <a:spLocks noGrp="1"/>
          </p:cNvSpPr>
          <p:nvPr>
            <p:ph type="ftr" sz="quarter" idx="11"/>
          </p:nvPr>
        </p:nvSpPr>
        <p:spPr/>
        <p:txBody>
          <a:bodyPr/>
          <a:p>
            <a:endParaRPr altLang="en-US" lang="zh-CN"/>
          </a:p>
        </p:txBody>
      </p:sp>
      <p:sp>
        <p:nvSpPr>
          <p:cNvPr id="1048597" name="Slide Number Placeholder 3"/>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2" name=""/>
        <p:cNvGrpSpPr/>
        <p:nvPr/>
      </p:nvGrpSpPr>
      <p:grpSpPr>
        <a:xfrm>
          <a:off x="0" y="0"/>
          <a:ext cx="0" cy="0"/>
          <a:chOff x="0" y="0"/>
          <a:chExt cx="0" cy="0"/>
        </a:xfrm>
      </p:grpSpPr>
      <p:sp>
        <p:nvSpPr>
          <p:cNvPr id="1048691"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692"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93"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694"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95" name="Footer Placeholder 5"/>
          <p:cNvSpPr>
            <a:spLocks noGrp="1"/>
          </p:cNvSpPr>
          <p:nvPr>
            <p:ph type="ftr" sz="quarter" idx="11"/>
          </p:nvPr>
        </p:nvSpPr>
        <p:spPr/>
        <p:txBody>
          <a:bodyPr/>
          <a:p>
            <a:endParaRPr altLang="en-US" lang="zh-CN"/>
          </a:p>
        </p:txBody>
      </p:sp>
      <p:sp>
        <p:nvSpPr>
          <p:cNvPr id="1048696"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8" name=""/>
        <p:cNvGrpSpPr/>
        <p:nvPr/>
      </p:nvGrpSpPr>
      <p:grpSpPr>
        <a:xfrm>
          <a:off x="0" y="0"/>
          <a:ext cx="0" cy="0"/>
          <a:chOff x="0" y="0"/>
          <a:chExt cx="0" cy="0"/>
        </a:xfrm>
      </p:grpSpPr>
      <p:sp>
        <p:nvSpPr>
          <p:cNvPr id="1048666"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667" name="Picture Placeholder 2"/>
          <p:cNvSpPr>
            <a:spLocks noChangeAspect="1" noGrp="1"/>
          </p:cNvSpPr>
          <p:nvPr>
            <p:ph type="pic" idx="1"/>
          </p:nvPr>
        </p:nvSpPr>
        <p:spPr>
          <a:xfrm>
            <a:off x="3887391" y="987426"/>
            <a:ext cx="462915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zh-CN" lang="en-US" smtClean="0"/>
              <a:t>Click icon to add picture</a:t>
            </a:r>
            <a:endParaRPr dirty="0" lang="en-US"/>
          </a:p>
        </p:txBody>
      </p:sp>
      <p:sp>
        <p:nvSpPr>
          <p:cNvPr id="1048668"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669"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70" name="Footer Placeholder 5"/>
          <p:cNvSpPr>
            <a:spLocks noGrp="1"/>
          </p:cNvSpPr>
          <p:nvPr>
            <p:ph type="ftr" sz="quarter" idx="11"/>
          </p:nvPr>
        </p:nvSpPr>
        <p:spPr/>
        <p:txBody>
          <a:bodyPr/>
          <a:p>
            <a:endParaRPr altLang="en-US" lang="zh-CN"/>
          </a:p>
        </p:txBody>
      </p:sp>
      <p:sp>
        <p:nvSpPr>
          <p:cNvPr id="1048671"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p:spPr>
        <p:txBody>
          <a:bodyPr anchor="ctr" bIns="45720" lIns="91440" rIns="91440" rtlCol="0" tIns="45720" vert="horz">
            <a:normAutofit/>
          </a:bodyPr>
          <a:p>
            <a:r>
              <a:rPr altLang="zh-CN" lang="en-US" smtClean="0"/>
              <a:t>Click to edit Master title style</a:t>
            </a:r>
            <a:endParaRPr dirty="0" lang="en-US"/>
          </a:p>
        </p:txBody>
      </p:sp>
      <p:sp>
        <p:nvSpPr>
          <p:cNvPr id="1048577"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78" name="Date Placeholder 3"/>
          <p:cNvSpPr>
            <a:spLocks noGrp="1"/>
          </p:cNvSpPr>
          <p:nvPr>
            <p:ph type="dt" sz="half" idx="2"/>
          </p:nvPr>
        </p:nvSpPr>
        <p:spPr>
          <a:xfrm>
            <a:off x="628650" y="6356351"/>
            <a:ext cx="2057400" cy="365125"/>
          </a:xfrm>
          <a:prstGeom prst="rect"/>
        </p:spPr>
        <p:txBody>
          <a:bodyPr anchor="ctr" bIns="45720" lIns="91440" rIns="91440" rtlCol="0" tIns="45720" vert="horz"/>
          <a:lstStyle>
            <a:lvl1pPr algn="l">
              <a:defRPr sz="1200">
                <a:solidFill>
                  <a:schemeClr val="tx1">
                    <a:tint val="75000"/>
                  </a:schemeClr>
                </a:solidFill>
              </a:defRPr>
            </a:lvl1pPr>
          </a:lstStyle>
          <a:p>
            <a:fld id="{70BC1078-46ED-40F9-8930-935BAD7C2B02}" type="datetimeFigureOut">
              <a:rPr altLang="en-US" lang="zh-CN" smtClean="0"/>
              <a:t>2015/5/12</a:t>
            </a:fld>
            <a:endParaRPr altLang="en-US" lang="zh-CN"/>
          </a:p>
        </p:txBody>
      </p:sp>
      <p:sp>
        <p:nvSpPr>
          <p:cNvPr id="1048579" name="Footer Placeholder 4"/>
          <p:cNvSpPr>
            <a:spLocks noGrp="1"/>
          </p:cNvSpPr>
          <p:nvPr>
            <p:ph type="ftr" sz="quarter" idx="3"/>
          </p:nvPr>
        </p:nvSpPr>
        <p:spPr>
          <a:xfrm>
            <a:off x="3028950" y="6356351"/>
            <a:ext cx="30861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Slide Number Placeholder 5"/>
          <p:cNvSpPr>
            <a:spLocks noGrp="1"/>
          </p:cNvSpPr>
          <p:nvPr>
            <p:ph type="sldNum" sz="quarter" idx="4"/>
          </p:nvPr>
        </p:nvSpPr>
        <p:spPr>
          <a:xfrm>
            <a:off x="6457950" y="6356351"/>
            <a:ext cx="2057400" cy="365125"/>
          </a:xfrm>
          <a:prstGeom prst="rect"/>
        </p:spPr>
        <p:txBody>
          <a:bodyPr anchor="ctr" bIns="45720" lIns="91440" rIns="91440" rtlCol="0" tIns="45720" vert="horz"/>
          <a:lstStyle>
            <a:lvl1pPr algn="r">
              <a:defRPr sz="1200">
                <a:solidFill>
                  <a:schemeClr val="tx1">
                    <a:tint val="75000"/>
                  </a:schemeClr>
                </a:solidFill>
              </a:defRPr>
            </a:lvl1pPr>
          </a:lstStyle>
          <a:p>
            <a:fld id="{D5B52ADC-5BFA-4FBD-BEE2-16096B7F4166}"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6" name=""/>
          <p:cNvSpPr>
            <a:spLocks noGrp="1"/>
          </p:cNvSpPr>
          <p:nvPr>
            <p:ph type="title"/>
          </p:nvPr>
        </p:nvSpPr>
        <p:spPr/>
        <p:txBody>
          <a:bodyPr/>
          <a:p>
            <a:r>
              <a:rPr lang="en-US"/>
              <a:t>W</a:t>
            </a:r>
            <a:r>
              <a:rPr lang="en-US"/>
              <a:t>H</a:t>
            </a:r>
            <a:r>
              <a:rPr lang="en-US"/>
              <a:t>O</a:t>
            </a:r>
            <a:r>
              <a:rPr lang="en-US"/>
              <a:t> </a:t>
            </a:r>
            <a:r>
              <a:rPr lang="en-US"/>
              <a:t>W</a:t>
            </a:r>
            <a:r>
              <a:rPr lang="en-US"/>
              <a:t>E</a:t>
            </a:r>
            <a:r>
              <a:rPr lang="en-US"/>
              <a:t> </a:t>
            </a:r>
            <a:r>
              <a:rPr lang="en-US"/>
              <a:t>A</a:t>
            </a:r>
            <a:r>
              <a:rPr lang="en-US"/>
              <a:t>R</a:t>
            </a:r>
            <a:r>
              <a:rPr lang="en-US"/>
              <a:t>E</a:t>
            </a:r>
            <a:endParaRPr lang="en-US"/>
          </a:p>
        </p:txBody>
      </p:sp>
      <p:sp>
        <p:nvSpPr>
          <p:cNvPr id="1048587" name=""/>
          <p:cNvSpPr>
            <a:spLocks noGrp="1"/>
          </p:cNvSpPr>
          <p:nvPr>
            <p:ph idx="1"/>
          </p:nvPr>
        </p:nvSpPr>
        <p:spPr/>
        <p:txBody>
          <a:bodyPr/>
          <a:p>
            <a:r>
              <a:rPr lang="en-US"/>
              <a:t>A</a:t>
            </a:r>
            <a:r>
              <a:rPr lang="en-US"/>
              <a:t>B</a:t>
            </a:r>
            <a:r>
              <a:rPr lang="en-US"/>
              <a:t>O</a:t>
            </a:r>
            <a:r>
              <a:rPr lang="en-US"/>
              <a:t>U</a:t>
            </a:r>
            <a:r>
              <a:rPr lang="en-US"/>
              <a:t>T</a:t>
            </a:r>
            <a:r>
              <a:rPr lang="en-US"/>
              <a:t> </a:t>
            </a:r>
            <a:r>
              <a:rPr lang="en-US"/>
              <a:t>Z</a:t>
            </a:r>
            <a:r>
              <a:rPr lang="en-US"/>
              <a:t>H</a:t>
            </a:r>
            <a:r>
              <a:rPr lang="en-US"/>
              <a:t>H</a:t>
            </a:r>
            <a:r>
              <a:rPr lang="en-US"/>
              <a:t> </a:t>
            </a:r>
            <a:r>
              <a:rPr lang="en-US"/>
              <a:t>G</a:t>
            </a:r>
            <a:r>
              <a:rPr lang="en-US"/>
              <a:t>R</a:t>
            </a:r>
            <a:r>
              <a:rPr lang="en-US"/>
              <a:t>O</a:t>
            </a:r>
            <a:r>
              <a:rPr lang="en-US"/>
              <a:t>U</a:t>
            </a:r>
            <a:r>
              <a:rPr lang="en-US"/>
              <a:t>P</a:t>
            </a:r>
            <a:r>
              <a:rPr lang="en-US"/>
              <a:t> </a:t>
            </a:r>
            <a:r>
              <a:rPr lang="en-US"/>
              <a:t>H</a:t>
            </a:r>
            <a:r>
              <a:rPr lang="en-US"/>
              <a:t>O</a:t>
            </a:r>
            <a:r>
              <a:rPr lang="en-US"/>
              <a:t>L</a:t>
            </a:r>
            <a:r>
              <a:rPr lang="en-US"/>
              <a:t>D</a:t>
            </a:r>
            <a:r>
              <a:rPr lang="en-US"/>
              <a:t>I</a:t>
            </a:r>
            <a:r>
              <a:rPr lang="en-US"/>
              <a:t>N</a:t>
            </a:r>
            <a:r>
              <a:rPr lang="en-US"/>
              <a:t>G</a:t>
            </a:r>
            <a:r>
              <a:rPr lang="en-US"/>
              <a:t> </a:t>
            </a:r>
            <a:r>
              <a:rPr sz="1600" lang="en-US"/>
              <a:t>(</a:t>
            </a:r>
            <a:r>
              <a:rPr sz="1600" lang="en-US"/>
              <a:t>n</a:t>
            </a:r>
            <a:r>
              <a:rPr sz="1600" lang="en-US"/>
              <a:t>e</a:t>
            </a:r>
            <a:r>
              <a:rPr sz="1600" lang="en-US"/>
              <a:t>x</a:t>
            </a:r>
            <a:r>
              <a:rPr sz="1600" lang="en-US"/>
              <a:t>t</a:t>
            </a:r>
            <a:r>
              <a:rPr sz="1600" lang="en-US"/>
              <a:t> </a:t>
            </a:r>
            <a:r>
              <a:rPr sz="1600" lang="en-US"/>
              <a:t>s</a:t>
            </a:r>
            <a:r>
              <a:rPr sz="1600" lang="en-US"/>
              <a:t>l</a:t>
            </a:r>
            <a:r>
              <a:rPr sz="1600" lang="en-US"/>
              <a:t>i</a:t>
            </a:r>
            <a:r>
              <a:rPr sz="1600" lang="en-US"/>
              <a:t>d</a:t>
            </a:r>
            <a:r>
              <a:rPr sz="1600" lang="en-US"/>
              <a:t>e</a:t>
            </a:r>
            <a:r>
              <a:rPr sz="1600" lang="en-US"/>
              <a:t>s</a:t>
            </a:r>
            <a:r>
              <a:rPr sz="1600" lang="en-US"/>
              <a:t>)</a:t>
            </a:r>
            <a:endParaRPr sz="1600" lang="en-US"/>
          </a:p>
          <a:p>
            <a:pPr lvl="1"/>
            <a:r>
              <a:rPr sz="1600" lang="en-US"/>
              <a:t>C</a:t>
            </a:r>
            <a:r>
              <a:rPr sz="1600" lang="en-US"/>
              <a:t>E</a:t>
            </a:r>
            <a:r>
              <a:rPr sz="1600" lang="en-US"/>
              <a:t>O</a:t>
            </a:r>
            <a:r>
              <a:rPr sz="1600" lang="en-US"/>
              <a:t> </a:t>
            </a:r>
            <a:r>
              <a:rPr sz="1600" lang="en-US"/>
              <a:t>M</a:t>
            </a:r>
            <a:r>
              <a:rPr sz="1600" lang="en-US"/>
              <a:t>E</a:t>
            </a:r>
            <a:r>
              <a:rPr sz="1600" lang="en-US"/>
              <a:t>S</a:t>
            </a:r>
            <a:r>
              <a:rPr sz="1600" lang="en-US"/>
              <a:t>S</a:t>
            </a:r>
            <a:r>
              <a:rPr sz="1600" lang="en-US"/>
              <a:t>A</a:t>
            </a:r>
            <a:r>
              <a:rPr sz="1600" lang="en-US"/>
              <a:t>G</a:t>
            </a:r>
            <a:r>
              <a:rPr sz="1600" lang="en-US"/>
              <a:t>E</a:t>
            </a:r>
            <a:endParaRPr sz="1600" lang="en-US"/>
          </a:p>
          <a:p>
            <a:pPr lvl="1"/>
            <a:r>
              <a:rPr sz="1600" lang="en-US"/>
              <a:t>V</a:t>
            </a:r>
            <a:r>
              <a:rPr sz="1600" lang="en-US"/>
              <a:t>I</a:t>
            </a:r>
            <a:r>
              <a:rPr sz="1600" lang="en-US"/>
              <a:t>S</a:t>
            </a:r>
            <a:r>
              <a:rPr sz="1600" lang="en-US"/>
              <a:t>I</a:t>
            </a:r>
            <a:r>
              <a:rPr sz="1600" lang="en-US"/>
              <a:t>O</a:t>
            </a:r>
            <a:r>
              <a:rPr sz="1600" lang="en-US"/>
              <a:t>N</a:t>
            </a:r>
            <a:endParaRPr sz="1600" lang="en-US"/>
          </a:p>
          <a:p>
            <a:pPr lvl="1"/>
            <a:r>
              <a:rPr sz="1600" lang="en-US"/>
              <a:t>M</a:t>
            </a:r>
            <a:r>
              <a:rPr sz="1600" lang="en-US"/>
              <a:t>I</a:t>
            </a:r>
            <a:r>
              <a:rPr sz="1600" lang="en-US"/>
              <a:t>S</a:t>
            </a:r>
            <a:r>
              <a:rPr sz="1600" lang="en-US"/>
              <a:t>S</a:t>
            </a:r>
            <a:r>
              <a:rPr sz="1600" lang="en-US"/>
              <a:t>I</a:t>
            </a:r>
            <a:r>
              <a:rPr sz="1600" lang="en-US"/>
              <a:t>O</a:t>
            </a:r>
            <a:r>
              <a:rPr sz="1600" lang="en-US"/>
              <a:t>N</a:t>
            </a:r>
            <a:endParaRPr sz="1600" lang="en-US"/>
          </a:p>
          <a:p>
            <a:pPr lvl="1"/>
            <a:r>
              <a:rPr sz="1600" lang="en-US"/>
              <a:t>C</a:t>
            </a:r>
            <a:r>
              <a:rPr sz="1600" lang="en-US"/>
              <a:t>O</a:t>
            </a:r>
            <a:r>
              <a:rPr sz="1600" lang="en-US"/>
              <a:t>R</a:t>
            </a:r>
            <a:r>
              <a:rPr sz="1600" lang="en-US"/>
              <a:t>E</a:t>
            </a:r>
            <a:r>
              <a:rPr sz="1600" lang="en-US"/>
              <a:t> </a:t>
            </a:r>
            <a:r>
              <a:rPr sz="1600" lang="en-US"/>
              <a:t>V</a:t>
            </a:r>
            <a:r>
              <a:rPr sz="1600" lang="en-US"/>
              <a:t>A</a:t>
            </a:r>
            <a:r>
              <a:rPr sz="1600" lang="en-US"/>
              <a:t>L</a:t>
            </a:r>
            <a:r>
              <a:rPr sz="1600" lang="en-US"/>
              <a:t>U</a:t>
            </a:r>
            <a:r>
              <a:rPr sz="1600" lang="en-US"/>
              <a:t>E</a:t>
            </a:r>
            <a:r>
              <a:rPr sz="1600" lang="en-US"/>
              <a:t>S</a:t>
            </a:r>
            <a:endParaRPr sz="1600" lang="en-US"/>
          </a:p>
          <a:p>
            <a:pPr lvl="1"/>
            <a:r>
              <a:rPr sz="1600" lang="en-US"/>
              <a:t>O</a:t>
            </a:r>
            <a:r>
              <a:rPr sz="1600" lang="en-US"/>
              <a:t>U</a:t>
            </a:r>
            <a:r>
              <a:rPr sz="1600" lang="en-US"/>
              <a:t>R</a:t>
            </a:r>
            <a:r>
              <a:rPr sz="1600" lang="en-US"/>
              <a:t> </a:t>
            </a:r>
            <a:r>
              <a:rPr sz="1600" lang="en-US"/>
              <a:t>E</a:t>
            </a:r>
            <a:r>
              <a:rPr sz="1600" lang="en-US"/>
              <a:t>M</a:t>
            </a:r>
            <a:r>
              <a:rPr sz="1600" lang="en-US"/>
              <a:t>I</a:t>
            </a:r>
            <a:r>
              <a:rPr sz="1600" lang="en-US"/>
              <a:t>R</a:t>
            </a:r>
            <a:r>
              <a:rPr sz="1600" lang="en-US"/>
              <a:t>A</a:t>
            </a:r>
            <a:r>
              <a:rPr sz="1600" lang="en-US"/>
              <a:t>T</a:t>
            </a:r>
            <a:r>
              <a:rPr sz="1600" lang="en-US"/>
              <a:t>I</a:t>
            </a:r>
            <a:r>
              <a:rPr sz="1600" lang="en-US"/>
              <a:t> </a:t>
            </a:r>
            <a:r>
              <a:rPr sz="1600" lang="en-US"/>
              <a:t>I</a:t>
            </a:r>
            <a:r>
              <a:rPr sz="1600" lang="en-US"/>
              <a:t>D</a:t>
            </a:r>
            <a:r>
              <a:rPr sz="1600" lang="en-US"/>
              <a:t>E</a:t>
            </a:r>
            <a:r>
              <a:rPr sz="1600" lang="en-US"/>
              <a:t>N</a:t>
            </a:r>
            <a:r>
              <a:rPr sz="1600" lang="en-US"/>
              <a:t>T</a:t>
            </a:r>
            <a:r>
              <a:rPr sz="1600" lang="en-US"/>
              <a:t>I</a:t>
            </a:r>
            <a:r>
              <a:rPr sz="1600" lang="en-US"/>
              <a:t>T</a:t>
            </a:r>
            <a:r>
              <a:rPr sz="1600" lang="en-US"/>
              <a:t>Y</a:t>
            </a:r>
            <a:endParaRPr sz="1600" lang="en-US"/>
          </a:p>
          <a:p>
            <a:pPr lvl="1"/>
            <a:r>
              <a:rPr sz="1600" lang="en-US"/>
              <a:t>G</a:t>
            </a:r>
            <a:r>
              <a:rPr sz="1600" lang="en-US"/>
              <a:t>L</a:t>
            </a:r>
            <a:r>
              <a:rPr sz="1600" lang="en-US"/>
              <a:t>O</a:t>
            </a:r>
            <a:r>
              <a:rPr sz="1600" lang="en-US"/>
              <a:t>B</a:t>
            </a:r>
            <a:r>
              <a:rPr sz="1600" lang="en-US"/>
              <a:t>A</a:t>
            </a:r>
            <a:r>
              <a:rPr sz="1600" lang="en-US"/>
              <a:t>L</a:t>
            </a:r>
            <a:r>
              <a:rPr sz="1600" lang="en-US"/>
              <a:t> </a:t>
            </a:r>
            <a:r>
              <a:rPr sz="1600" lang="en-US"/>
              <a:t>P</a:t>
            </a:r>
            <a:r>
              <a:rPr sz="1600" lang="en-US"/>
              <a:t>R</a:t>
            </a:r>
            <a:r>
              <a:rPr sz="1600" lang="en-US"/>
              <a:t>E</a:t>
            </a:r>
            <a:r>
              <a:rPr sz="1600" lang="en-US"/>
              <a:t>S</a:t>
            </a:r>
            <a:r>
              <a:rPr sz="1600" lang="en-US"/>
              <a:t>E</a:t>
            </a:r>
            <a:r>
              <a:rPr sz="1600" lang="en-US"/>
              <a:t>N</a:t>
            </a:r>
            <a:r>
              <a:rPr sz="1600" lang="en-US"/>
              <a:t>C</a:t>
            </a:r>
            <a:r>
              <a:rPr sz="1600" lang="en-US"/>
              <a:t>E</a:t>
            </a:r>
            <a:r>
              <a:rPr sz="1600" lang="en-US"/>
              <a:t> </a:t>
            </a:r>
            <a:r>
              <a:rPr sz="1600" lang="en-US"/>
              <a:t>M</a:t>
            </a:r>
            <a:r>
              <a:rPr sz="1600" lang="en-US"/>
              <a:t>A</a:t>
            </a:r>
            <a:r>
              <a:rPr sz="1600" lang="en-US"/>
              <a:t>P</a:t>
            </a:r>
            <a:endParaRPr sz="1600" lang="en-US"/>
          </a:p>
          <a:p>
            <a:r>
              <a:rPr lang="en-US"/>
              <a:t>A</a:t>
            </a:r>
            <a:r>
              <a:rPr lang="en-US"/>
              <a:t> </a:t>
            </a:r>
            <a:r>
              <a:rPr lang="en-US"/>
              <a:t>J</a:t>
            </a:r>
            <a:r>
              <a:rPr lang="en-US"/>
              <a:t>O</a:t>
            </a:r>
            <a:r>
              <a:rPr lang="en-US"/>
              <a:t>U</a:t>
            </a:r>
            <a:r>
              <a:rPr lang="en-US"/>
              <a:t>R</a:t>
            </a:r>
            <a:r>
              <a:rPr lang="en-US"/>
              <a:t>N</a:t>
            </a:r>
            <a:r>
              <a:rPr lang="en-US"/>
              <a:t>E</a:t>
            </a:r>
            <a:r>
              <a:rPr lang="en-US"/>
              <a:t>Y</a:t>
            </a:r>
            <a:r>
              <a:rPr lang="en-US"/>
              <a:t> </a:t>
            </a:r>
            <a:r>
              <a:rPr lang="en-US"/>
              <a:t>O</a:t>
            </a:r>
            <a:r>
              <a:rPr lang="en-US"/>
              <a:t>F</a:t>
            </a:r>
            <a:r>
              <a:rPr lang="en-US"/>
              <a:t> </a:t>
            </a:r>
            <a:r>
              <a:rPr lang="en-US"/>
              <a:t>E</a:t>
            </a:r>
            <a:r>
              <a:rPr lang="en-US"/>
              <a:t>X</a:t>
            </a:r>
            <a:r>
              <a:rPr lang="en-US"/>
              <a:t>C</a:t>
            </a:r>
            <a:r>
              <a:rPr lang="en-US"/>
              <a:t>E</a:t>
            </a:r>
            <a:r>
              <a:rPr lang="en-US"/>
              <a:t>L</a:t>
            </a:r>
            <a:r>
              <a:rPr lang="en-US"/>
              <a:t>L</a:t>
            </a:r>
            <a:r>
              <a:rPr lang="en-US"/>
              <a:t>E</a:t>
            </a:r>
            <a:r>
              <a:rPr lang="en-US"/>
              <a:t>N</a:t>
            </a:r>
            <a:r>
              <a:rPr lang="en-US"/>
              <a:t>C</a:t>
            </a:r>
            <a:r>
              <a:rPr lang="en-US"/>
              <a:t>E</a:t>
            </a:r>
            <a:endParaRPr lang="en-US"/>
          </a:p>
          <a:p>
            <a:r>
              <a:rPr lang="en-US"/>
              <a:t>B</a:t>
            </a:r>
            <a:r>
              <a:rPr lang="en-US"/>
              <a:t>O</a:t>
            </a:r>
            <a:r>
              <a:rPr lang="en-US"/>
              <a:t>A</a:t>
            </a:r>
            <a:r>
              <a:rPr lang="en-US"/>
              <a:t>R</a:t>
            </a:r>
            <a:r>
              <a:rPr lang="en-US"/>
              <a:t>D</a:t>
            </a:r>
            <a:r>
              <a:rPr lang="en-US"/>
              <a:t> </a:t>
            </a:r>
            <a:r>
              <a:rPr lang="en-US"/>
              <a:t>O</a:t>
            </a:r>
            <a:r>
              <a:rPr lang="en-US"/>
              <a:t>F</a:t>
            </a:r>
            <a:r>
              <a:rPr lang="en-US"/>
              <a:t> </a:t>
            </a:r>
            <a:r>
              <a:rPr lang="en-US"/>
              <a:t>D</a:t>
            </a:r>
            <a:r>
              <a:rPr lang="en-US"/>
              <a:t>I</a:t>
            </a:r>
            <a:r>
              <a:rPr lang="en-US"/>
              <a:t>R</a:t>
            </a:r>
            <a:r>
              <a:rPr lang="en-US"/>
              <a:t>E</a:t>
            </a:r>
            <a:r>
              <a:rPr lang="en-US"/>
              <a:t>C</a:t>
            </a:r>
            <a:r>
              <a:rPr lang="en-US"/>
              <a:t>T</a:t>
            </a:r>
            <a:r>
              <a:rPr lang="en-US"/>
              <a:t>O</a:t>
            </a:r>
            <a:r>
              <a:rPr lang="en-US"/>
              <a:t>R</a:t>
            </a:r>
            <a:r>
              <a:rPr lang="en-US"/>
              <a:t>S</a:t>
            </a:r>
            <a:r>
              <a:rPr lang="en-US"/>
              <a:t> </a:t>
            </a:r>
            <a:r>
              <a:rPr sz="1600" lang="en-US"/>
              <a:t>(</a:t>
            </a:r>
            <a:r>
              <a:rPr sz="1600" lang="en-US"/>
              <a:t>m</a:t>
            </a:r>
            <a:r>
              <a:rPr sz="1600" lang="en-US"/>
              <a:t>a</a:t>
            </a:r>
            <a:r>
              <a:rPr sz="1600" lang="en-US"/>
              <a:t>n</a:t>
            </a:r>
            <a:r>
              <a:rPr sz="1600" lang="en-US"/>
              <a:t>a</a:t>
            </a:r>
            <a:r>
              <a:rPr sz="1600" lang="en-US"/>
              <a:t>g</a:t>
            </a:r>
            <a:r>
              <a:rPr sz="1600" lang="en-US"/>
              <a:t>e</a:t>
            </a:r>
            <a:r>
              <a:rPr sz="1600" lang="en-US"/>
              <a:t>m</a:t>
            </a:r>
            <a:r>
              <a:rPr sz="1600" lang="en-US"/>
              <a:t>e</a:t>
            </a:r>
            <a:r>
              <a:rPr sz="1600" lang="en-US"/>
              <a:t>n</a:t>
            </a:r>
            <a:r>
              <a:rPr sz="1600" lang="en-US"/>
              <a:t>t</a:t>
            </a:r>
            <a:r>
              <a:rPr sz="1600" lang="en-US"/>
              <a:t> </a:t>
            </a:r>
            <a:r>
              <a:rPr sz="1600" lang="en-US"/>
              <a:t>m</a:t>
            </a:r>
            <a:r>
              <a:rPr sz="1600" lang="en-US"/>
              <a:t>e</a:t>
            </a:r>
            <a:r>
              <a:rPr sz="1600" lang="en-US"/>
              <a:t>s</a:t>
            </a:r>
            <a:r>
              <a:rPr sz="1600" lang="en-US"/>
              <a:t>s</a:t>
            </a:r>
            <a:r>
              <a:rPr sz="1600" lang="en-US"/>
              <a:t>a</a:t>
            </a:r>
            <a:r>
              <a:rPr sz="1600" lang="en-US"/>
              <a:t>g</a:t>
            </a:r>
            <a:r>
              <a:rPr sz="1600" lang="en-US"/>
              <a:t>e</a:t>
            </a:r>
            <a:r>
              <a:rPr sz="1600" lang="en-US"/>
              <a:t>s</a:t>
            </a:r>
            <a:r>
              <a:rPr sz="1600" lang="en-US"/>
              <a:t>)</a:t>
            </a:r>
            <a:endParaRPr sz="1600" lang="en-US"/>
          </a:p>
          <a:p>
            <a:r>
              <a:rPr lang="en-US"/>
              <a:t>O</a:t>
            </a:r>
            <a:r>
              <a:rPr lang="en-US"/>
              <a:t>U</a:t>
            </a:r>
            <a:r>
              <a:rPr lang="en-US"/>
              <a:t>R</a:t>
            </a:r>
            <a:r>
              <a:rPr lang="en-US"/>
              <a:t> </a:t>
            </a:r>
            <a:r>
              <a:rPr lang="en-US"/>
              <a:t>S</a:t>
            </a:r>
            <a:r>
              <a:rPr lang="en-US"/>
              <a:t>T</a:t>
            </a:r>
            <a:r>
              <a:rPr lang="en-US"/>
              <a:t>R</a:t>
            </a:r>
            <a:r>
              <a:rPr lang="en-US"/>
              <a:t>U</a:t>
            </a:r>
            <a:r>
              <a:rPr lang="en-US"/>
              <a:t>C</a:t>
            </a:r>
            <a:r>
              <a:rPr lang="en-US"/>
              <a:t>T</a:t>
            </a:r>
            <a:r>
              <a:rPr lang="en-US"/>
              <a:t>U</a:t>
            </a:r>
            <a:r>
              <a:rPr lang="en-US"/>
              <a:t>R</a:t>
            </a:r>
            <a:r>
              <a:rPr lang="en-US"/>
              <a:t>E</a:t>
            </a:r>
            <a:r>
              <a:rPr lang="en-US"/>
              <a:t> </a:t>
            </a:r>
            <a:r>
              <a:rPr sz="1600" lang="en-US"/>
              <a:t>(</a:t>
            </a:r>
            <a:r>
              <a:rPr sz="1600" lang="en-US"/>
              <a:t>O</a:t>
            </a:r>
            <a:r>
              <a:rPr sz="1600" lang="en-US"/>
              <a:t>r</a:t>
            </a:r>
            <a:r>
              <a:rPr sz="1600" lang="en-US"/>
              <a:t>g</a:t>
            </a:r>
            <a:r>
              <a:rPr sz="1600" lang="en-US"/>
              <a:t>a</a:t>
            </a:r>
            <a:r>
              <a:rPr sz="1600" lang="en-US"/>
              <a:t>n</a:t>
            </a:r>
            <a:r>
              <a:rPr sz="1600" lang="en-US"/>
              <a:t>i</a:t>
            </a:r>
            <a:r>
              <a:rPr sz="1600" lang="en-US"/>
              <a:t>z</a:t>
            </a:r>
            <a:r>
              <a:rPr sz="1600" lang="en-US"/>
              <a:t>a</a:t>
            </a:r>
            <a:r>
              <a:rPr sz="1600" lang="en-US"/>
              <a:t>t</a:t>
            </a:r>
            <a:r>
              <a:rPr sz="1600" lang="en-US"/>
              <a:t>i</a:t>
            </a:r>
            <a:r>
              <a:rPr sz="1600" lang="en-US"/>
              <a:t>o</a:t>
            </a:r>
            <a:r>
              <a:rPr sz="1600" lang="en-US"/>
              <a:t>n</a:t>
            </a:r>
            <a:r>
              <a:rPr sz="1600" lang="en-US"/>
              <a:t> </a:t>
            </a:r>
            <a:r>
              <a:rPr sz="1600" lang="en-US"/>
              <a:t>c</a:t>
            </a:r>
            <a:r>
              <a:rPr sz="1600" lang="en-US"/>
              <a:t>h</a:t>
            </a:r>
            <a:r>
              <a:rPr sz="1600" lang="en-US"/>
              <a:t>a</a:t>
            </a:r>
            <a:r>
              <a:rPr sz="1600" lang="en-US"/>
              <a:t>r</a:t>
            </a:r>
            <a:r>
              <a:rPr sz="1600" lang="en-US"/>
              <a:t>t</a:t>
            </a:r>
            <a:r>
              <a:rPr sz="1600" lang="en-US"/>
              <a:t> </a:t>
            </a:r>
            <a:r>
              <a:rPr sz="1600" lang="en-US"/>
              <a:t>+</a:t>
            </a:r>
            <a:r>
              <a:rPr sz="1600" lang="en-US"/>
              <a:t> </a:t>
            </a:r>
            <a:r>
              <a:rPr sz="1600" lang="en-US"/>
              <a:t>l</a:t>
            </a:r>
            <a:r>
              <a:rPr sz="1600" lang="en-US"/>
              <a:t>i</a:t>
            </a:r>
            <a:r>
              <a:rPr sz="1600" lang="en-US"/>
              <a:t>n</a:t>
            </a:r>
            <a:r>
              <a:rPr sz="1600" lang="en-US"/>
              <a:t>k</a:t>
            </a:r>
            <a:r>
              <a:rPr sz="1600" lang="en-US"/>
              <a:t>s</a:t>
            </a:r>
            <a:r>
              <a:rPr sz="1600" lang="en-US"/>
              <a:t> </a:t>
            </a:r>
            <a:r>
              <a:rPr sz="1600" lang="en-US"/>
              <a:t>t</a:t>
            </a:r>
            <a:r>
              <a:rPr sz="1600" lang="en-US"/>
              <a:t>o</a:t>
            </a:r>
            <a:r>
              <a:rPr sz="1600" lang="en-US"/>
              <a:t> </a:t>
            </a:r>
            <a:r>
              <a:rPr sz="1600" lang="en-US"/>
              <a:t>a</a:t>
            </a:r>
            <a:r>
              <a:rPr sz="1600" lang="en-US"/>
              <a:t>l</a:t>
            </a:r>
            <a:r>
              <a:rPr sz="1600" lang="en-US"/>
              <a:t>l</a:t>
            </a:r>
            <a:r>
              <a:rPr sz="1600" lang="en-US"/>
              <a:t> </a:t>
            </a:r>
            <a:r>
              <a:rPr sz="1600" lang="en-US"/>
              <a:t>s</a:t>
            </a:r>
            <a:r>
              <a:rPr sz="1600" lang="en-US"/>
              <a:t>u</a:t>
            </a:r>
            <a:r>
              <a:rPr sz="1600" lang="en-US"/>
              <a:t>b</a:t>
            </a:r>
            <a:r>
              <a:rPr sz="1600" lang="en-US"/>
              <a:t>s</a:t>
            </a:r>
            <a:r>
              <a:rPr sz="1600" lang="en-US"/>
              <a:t>i</a:t>
            </a:r>
            <a:r>
              <a:rPr sz="1600" lang="en-US"/>
              <a:t>d</a:t>
            </a:r>
            <a:r>
              <a:rPr sz="1600" lang="en-US"/>
              <a:t>i</a:t>
            </a:r>
            <a:r>
              <a:rPr sz="1600" lang="en-US"/>
              <a:t>a</a:t>
            </a:r>
            <a:r>
              <a:rPr sz="1600" lang="en-US"/>
              <a:t>r</a:t>
            </a:r>
            <a:r>
              <a:rPr sz="1600" lang="en-US"/>
              <a:t>i</a:t>
            </a:r>
            <a:r>
              <a:rPr sz="1600" lang="en-US"/>
              <a:t>e</a:t>
            </a:r>
            <a:r>
              <a:rPr sz="1600" lang="en-US"/>
              <a:t>s</a:t>
            </a:r>
            <a:r>
              <a:rPr sz="1600" lang="en-US"/>
              <a:t>)</a:t>
            </a:r>
            <a:endParaRPr sz="1600" lang="en-US"/>
          </a:p>
        </p:txBody>
      </p:sp>
      <p:pic>
        <p:nvPicPr>
          <p:cNvPr id="2097178" name=""/>
          <p:cNvPicPr>
            <a:picLocks/>
          </p:cNvPicPr>
          <p:nvPr/>
        </p:nvPicPr>
        <p:blipFill>
          <a:blip xmlns:r="http://schemas.openxmlformats.org/officeDocument/2006/relationships" r:embed="rId1"/>
          <a:stretch>
            <a:fillRect/>
          </a:stretch>
        </p:blipFill>
        <p:spPr>
          <a:xfrm rot="0">
            <a:off x="6413065" y="0"/>
            <a:ext cx="2646432" cy="1888194"/>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0" name=""/>
        <p:cNvGrpSpPr/>
        <p:nvPr/>
      </p:nvGrpSpPr>
      <p:grpSpPr>
        <a:xfrm>
          <a:off x="0" y="0"/>
          <a:ext cx="0" cy="0"/>
          <a:chOff x="0" y="0"/>
          <a:chExt cx="0" cy="0"/>
        </a:xfrm>
      </p:grpSpPr>
      <p:sp>
        <p:nvSpPr>
          <p:cNvPr id="1048751" name=""/>
          <p:cNvSpPr txBox="1"/>
          <p:nvPr/>
        </p:nvSpPr>
        <p:spPr>
          <a:xfrm>
            <a:off x="10913" y="0"/>
            <a:ext cx="9133086" cy="2936241"/>
          </a:xfrm>
          <a:prstGeom prst="rect"/>
        </p:spPr>
        <p:txBody>
          <a:bodyPr rtlCol="0" wrap="square">
            <a:spAutoFit/>
          </a:bodyPr>
          <a:p>
            <a:r>
              <a:rPr sz="1200" lang="en-US">
                <a:solidFill>
                  <a:srgbClr val="000000"/>
                </a:solidFill>
              </a:rPr>
              <a:t>R</a:t>
            </a:r>
            <a:r>
              <a:rPr sz="1200" lang="en-US">
                <a:solidFill>
                  <a:srgbClr val="000000"/>
                </a:solidFill>
              </a:rPr>
              <a:t>e</a:t>
            </a:r>
            <a:r>
              <a:rPr sz="1200" lang="en-US">
                <a:solidFill>
                  <a:srgbClr val="000000"/>
                </a:solidFill>
              </a:rPr>
              <a:t>g</a:t>
            </a:r>
            <a:r>
              <a:rPr sz="1200" lang="en-US">
                <a:solidFill>
                  <a:srgbClr val="000000"/>
                </a:solidFill>
              </a:rPr>
              <a:t>i</a:t>
            </a:r>
            <a:r>
              <a:rPr sz="1200" lang="en-US">
                <a:solidFill>
                  <a:srgbClr val="000000"/>
                </a:solidFill>
              </a:rPr>
              <a:t>o</a:t>
            </a:r>
            <a:r>
              <a:rPr sz="1200" lang="en-US">
                <a:solidFill>
                  <a:srgbClr val="000000"/>
                </a:solidFill>
              </a:rPr>
              <a:t>n</a:t>
            </a:r>
            <a:r>
              <a:rPr sz="1200" lang="en-US">
                <a:solidFill>
                  <a:srgbClr val="000000"/>
                </a:solidFill>
              </a:rPr>
              <a:t>a</a:t>
            </a:r>
            <a:r>
              <a:rPr sz="1200" lang="en-US">
                <a:solidFill>
                  <a:srgbClr val="000000"/>
                </a:solidFill>
              </a:rPr>
              <a:t>l</a:t>
            </a:r>
            <a:r>
              <a:rPr sz="1200" lang="en-US">
                <a:solidFill>
                  <a:srgbClr val="000000"/>
                </a:solidFill>
              </a:rPr>
              <a:t> </a:t>
            </a:r>
            <a:r>
              <a:rPr sz="1200" lang="en-US">
                <a:solidFill>
                  <a:srgbClr val="000000"/>
                </a:solidFill>
              </a:rPr>
              <a:t>P</a:t>
            </a:r>
            <a:r>
              <a:rPr sz="1200" lang="en-US">
                <a:solidFill>
                  <a:srgbClr val="000000"/>
                </a:solidFill>
              </a:rPr>
              <a:t>r</a:t>
            </a:r>
            <a:r>
              <a:rPr sz="1200" lang="en-US">
                <a:solidFill>
                  <a:srgbClr val="000000"/>
                </a:solidFill>
              </a:rPr>
              <a:t>e</a:t>
            </a:r>
            <a:r>
              <a:rPr sz="1200" lang="en-US">
                <a:solidFill>
                  <a:srgbClr val="000000"/>
                </a:solidFill>
              </a:rPr>
              <a:t>s</a:t>
            </a:r>
            <a:r>
              <a:rPr sz="1200" lang="en-US">
                <a:solidFill>
                  <a:srgbClr val="000000"/>
                </a:solidFill>
              </a:rPr>
              <a:t>e</a:t>
            </a:r>
            <a:r>
              <a:rPr sz="1200" lang="en-US">
                <a:solidFill>
                  <a:srgbClr val="000000"/>
                </a:solidFill>
              </a:rPr>
              <a:t>n</a:t>
            </a:r>
            <a:r>
              <a:rPr sz="1200" lang="en-US">
                <a:solidFill>
                  <a:srgbClr val="000000"/>
                </a:solidFill>
              </a:rPr>
              <a:t>c</a:t>
            </a:r>
            <a:r>
              <a:rPr sz="1200" lang="en-US">
                <a:solidFill>
                  <a:srgbClr val="000000"/>
                </a:solidFill>
              </a:rPr>
              <a:t>e</a:t>
            </a:r>
            <a:r>
              <a:rPr sz="1200" lang="en-US">
                <a:solidFill>
                  <a:srgbClr val="000000"/>
                </a:solidFill>
              </a:rPr>
              <a:t> </a:t>
            </a:r>
            <a:r>
              <a:rPr sz="1200" lang="en-US">
                <a:solidFill>
                  <a:srgbClr val="000000"/>
                </a:solidFill>
              </a:rPr>
              <a:t>&amp;</a:t>
            </a:r>
            <a:r>
              <a:rPr sz="1200" lang="en-US">
                <a:solidFill>
                  <a:srgbClr val="000000"/>
                </a:solidFill>
              </a:rPr>
              <a:t> </a:t>
            </a:r>
            <a:r>
              <a:rPr sz="1200" lang="en-US">
                <a:solidFill>
                  <a:srgbClr val="000000"/>
                </a:solidFill>
              </a:rPr>
              <a:t>B</a:t>
            </a:r>
            <a:r>
              <a:rPr sz="1200" lang="en-US">
                <a:solidFill>
                  <a:srgbClr val="000000"/>
                </a:solidFill>
              </a:rPr>
              <a:t>r</a:t>
            </a:r>
            <a:r>
              <a:rPr sz="1200" lang="en-US">
                <a:solidFill>
                  <a:srgbClr val="000000"/>
                </a:solidFill>
              </a:rPr>
              <a:t>a</a:t>
            </a:r>
            <a:r>
              <a:rPr sz="1200" lang="en-US">
                <a:solidFill>
                  <a:srgbClr val="000000"/>
                </a:solidFill>
              </a:rPr>
              <a:t>n</a:t>
            </a:r>
            <a:r>
              <a:rPr sz="1200" lang="en-US">
                <a:solidFill>
                  <a:srgbClr val="000000"/>
                </a:solidFill>
              </a:rPr>
              <a:t>c</a:t>
            </a:r>
            <a:r>
              <a:rPr sz="1200" lang="en-US">
                <a:solidFill>
                  <a:srgbClr val="000000"/>
                </a:solidFill>
              </a:rPr>
              <a:t>h</a:t>
            </a:r>
            <a:r>
              <a:rPr sz="1200" lang="en-US">
                <a:solidFill>
                  <a:srgbClr val="000000"/>
                </a:solidFill>
              </a:rPr>
              <a:t>e</a:t>
            </a:r>
            <a:r>
              <a:rPr sz="1200" lang="en-US">
                <a:solidFill>
                  <a:srgbClr val="000000"/>
                </a:solidFill>
              </a:rPr>
              <a:t>s</a:t>
            </a:r>
            <a:endParaRPr sz="1200" lang="en-US">
              <a:solidFill>
                <a:srgbClr val="000000"/>
              </a:solidFill>
            </a:endParaRPr>
          </a:p>
          <a:p>
            <a:endParaRPr sz="1200" lang="en-US">
              <a:solidFill>
                <a:srgbClr val="000000"/>
              </a:solidFill>
            </a:endParaRPr>
          </a:p>
          <a:p>
            <a:r>
              <a:rPr sz="1200" lang="en-US">
                <a:solidFill>
                  <a:srgbClr val="000000"/>
                </a:solidFill>
              </a:rPr>
              <a:t>*</a:t>
            </a:r>
            <a:r>
              <a:rPr sz="1200" lang="en-US">
                <a:solidFill>
                  <a:srgbClr val="000000"/>
                </a:solidFill>
              </a:rPr>
              <a:t> </a:t>
            </a:r>
            <a:r>
              <a:rPr sz="1200" lang="en-US">
                <a:solidFill>
                  <a:srgbClr val="000000"/>
                </a:solidFill>
              </a:rPr>
              <a:t>United Arab Emirates – Headquarters, Abu Dhabi
</a:t>
            </a:r>
            <a:r>
              <a:rPr sz="1200" i="1" lang="en-US">
                <a:solidFill>
                  <a:srgbClr val="000000"/>
                </a:solidFill>
              </a:rPr>
              <a:t>Central hub for coordinating procurement, import logistics, compliance and global export functions.
</a:t>
            </a:r>
            <a:r>
              <a:rPr sz="1200" lang="en-US">
                <a:solidFill>
                  <a:srgbClr val="000000"/>
                </a:solidFill>
              </a:rPr>
              <a:t>
</a:t>
            </a:r>
            <a:r>
              <a:rPr sz="1200" lang="en-US">
                <a:solidFill>
                  <a:srgbClr val="000000"/>
                </a:solidFill>
              </a:rPr>
              <a:t>*</a:t>
            </a:r>
            <a:r>
              <a:rPr sz="1200" lang="en-US">
                <a:solidFill>
                  <a:srgbClr val="000000"/>
                </a:solidFill>
              </a:rPr>
              <a:t> </a:t>
            </a:r>
            <a:r>
              <a:rPr sz="1200" lang="en-US">
                <a:solidFill>
                  <a:srgbClr val="000000"/>
                </a:solidFill>
              </a:rPr>
              <a:t>Africa – Sourcing Offices / Branches
</a:t>
            </a:r>
            <a:r>
              <a:rPr sz="1200" i="1" lang="en-US">
                <a:solidFill>
                  <a:srgbClr val="000000"/>
                </a:solidFill>
              </a:rPr>
              <a:t>Uganda (East Africa)
Kenya (East Africa)
Mali (West Africa)
Burkina Faso (West Africa)
Guinea (West Africa)
Sierra Leone (West Africa)
Congo (Central Africa)</a:t>
            </a:r>
            <a:endParaRPr sz="1200" i="1" lang="en-US">
              <a:solidFill>
                <a:srgbClr val="000000"/>
              </a:solidFill>
            </a:endParaRPr>
          </a:p>
          <a:p>
            <a:r>
              <a:rPr sz="1200" lang="en-US">
                <a:solidFill>
                  <a:srgbClr val="000000"/>
                </a:solidFill>
              </a:rPr>
              <a:t>
These offices focus on direct sourcing of agricultural products, raw materials, metals and other key commodities for import into the UAE and global markets.</a:t>
            </a:r>
            <a:endParaRPr sz="1200" lang="en-US">
              <a:solidFill>
                <a:srgbClr val="000000"/>
              </a:solidFill>
            </a:endParaRPr>
          </a:p>
        </p:txBody>
      </p:sp>
      <p:sp>
        <p:nvSpPr>
          <p:cNvPr id="1048755" name=""/>
          <p:cNvSpPr txBox="1"/>
          <p:nvPr/>
        </p:nvSpPr>
        <p:spPr>
          <a:xfrm>
            <a:off x="0" y="3022130"/>
            <a:ext cx="9135201" cy="2402841"/>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Achievements &amp; Milestones
ZHH General Trading continues to grow its presence and reputation through:
Successful execution of over 180+ trade contracts across GCC, Africa, </a:t>
            </a:r>
            <a:r>
              <a:rPr sz="1200" lang="en-US">
                <a:solidFill>
                  <a:srgbClr val="000000"/>
                </a:solidFill>
                <a:latin typeface="Arial"/>
              </a:rPr>
              <a:t>E</a:t>
            </a:r>
            <a:r>
              <a:rPr sz="1200" lang="en-US">
                <a:solidFill>
                  <a:srgbClr val="000000"/>
                </a:solidFill>
                <a:latin typeface="Arial"/>
              </a:rPr>
              <a:t>u</a:t>
            </a:r>
            <a:r>
              <a:rPr sz="1200" lang="en-US">
                <a:solidFill>
                  <a:srgbClr val="000000"/>
                </a:solidFill>
                <a:latin typeface="Arial"/>
              </a:rPr>
              <a:t>r</a:t>
            </a:r>
            <a:r>
              <a:rPr sz="1200" lang="en-US">
                <a:solidFill>
                  <a:srgbClr val="000000"/>
                </a:solidFill>
                <a:latin typeface="Arial"/>
              </a:rPr>
              <a:t>o</a:t>
            </a:r>
            <a:r>
              <a:rPr sz="1200" lang="en-US">
                <a:solidFill>
                  <a:srgbClr val="000000"/>
                </a:solidFill>
                <a:latin typeface="Arial"/>
              </a:rPr>
              <a:t>p</a:t>
            </a:r>
            <a:r>
              <a:rPr sz="1200" lang="en-US">
                <a:solidFill>
                  <a:srgbClr val="000000"/>
                </a:solidFill>
                <a:latin typeface="Arial"/>
              </a:rPr>
              <a:t>e</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S</a:t>
            </a:r>
            <a:r>
              <a:rPr sz="1200" lang="en-US">
                <a:solidFill>
                  <a:srgbClr val="000000"/>
                </a:solidFill>
                <a:latin typeface="Arial"/>
              </a:rPr>
              <a:t>o</a:t>
            </a:r>
            <a:r>
              <a:rPr sz="1200" lang="en-US">
                <a:solidFill>
                  <a:srgbClr val="000000"/>
                </a:solidFill>
                <a:latin typeface="Arial"/>
              </a:rPr>
              <a:t>u</a:t>
            </a:r>
            <a:r>
              <a:rPr sz="1200" lang="en-US">
                <a:solidFill>
                  <a:srgbClr val="000000"/>
                </a:solidFill>
                <a:latin typeface="Arial"/>
              </a:rPr>
              <a:t>t</a:t>
            </a:r>
            <a:r>
              <a:rPr sz="1200" lang="en-US">
                <a:solidFill>
                  <a:srgbClr val="000000"/>
                </a:solidFill>
                <a:latin typeface="Arial"/>
              </a:rPr>
              <a:t>h</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m</a:t>
            </a:r>
            <a:r>
              <a:rPr sz="1200" lang="en-US">
                <a:solidFill>
                  <a:srgbClr val="000000"/>
                </a:solidFill>
                <a:latin typeface="Arial"/>
              </a:rPr>
              <a:t>e</a:t>
            </a:r>
            <a:r>
              <a:rPr sz="1200" lang="en-US">
                <a:solidFill>
                  <a:srgbClr val="000000"/>
                </a:solidFill>
                <a:latin typeface="Arial"/>
              </a:rPr>
              <a:t>r</a:t>
            </a:r>
            <a:r>
              <a:rPr sz="1200" lang="en-US">
                <a:solidFill>
                  <a:srgbClr val="000000"/>
                </a:solidFill>
                <a:latin typeface="Arial"/>
              </a:rPr>
              <a:t>c</a:t>
            </a:r>
            <a:r>
              <a:rPr sz="1200" lang="en-US">
                <a:solidFill>
                  <a:srgbClr val="000000"/>
                </a:solidFill>
                <a:latin typeface="Arial"/>
              </a:rPr>
              <a:t>i</a:t>
            </a:r>
            <a:r>
              <a:rPr sz="1200" lang="en-US">
                <a:solidFill>
                  <a:srgbClr val="000000"/>
                </a:solidFill>
                <a:latin typeface="Arial"/>
              </a:rPr>
              <a:t>a</a:t>
            </a:r>
            <a:r>
              <a:rPr sz="1200" lang="en-US">
                <a:solidFill>
                  <a:srgbClr val="000000"/>
                </a:solidFill>
                <a:latin typeface="Arial"/>
              </a:rPr>
              <a:t> </a:t>
            </a:r>
            <a:r>
              <a:rPr sz="1200" lang="en-US">
                <a:solidFill>
                  <a:srgbClr val="000000"/>
                </a:solidFill>
                <a:latin typeface="Arial"/>
              </a:rPr>
              <a:t>and Asia
Establishing compliance-driven sourcing channels from Africa to UAE
Supporting national food security &amp; industrial supply initiatives
Achieving 100% transparency &amp; documentation compliance in cross-border trade
Building exclusive vendor and refinery partnerships
Contributing to group-wide expansion into precious metals trade operations
Through disciplined governance, market expertise, and responsible global sourcing, ZHH General Trading has positioned itself as a trusted Emirati trading house, supporting both national economic priorities and global market integration.</a:t>
            </a:r>
            <a:endParaRPr sz="2800" lang="en-US">
              <a:solidFill>
                <a:srgbClr val="000000"/>
              </a:solidFill>
            </a:endParaRPr>
          </a:p>
        </p:txBody>
      </p:sp>
      <p:sp>
        <p:nvSpPr>
          <p:cNvPr id="1048764" name=""/>
          <p:cNvSpPr txBox="1"/>
          <p:nvPr/>
        </p:nvSpPr>
        <p:spPr>
          <a:xfrm>
            <a:off x="28575" y="5493384"/>
            <a:ext cx="9081418" cy="13360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Mohamed Rafeeq
CEO – ZHH General Trading
</a:t>
            </a:r>
            <a:r>
              <a:rPr sz="1200" i="1" lang="en-US">
                <a:solidFill>
                  <a:srgbClr val="000000"/>
                </a:solidFill>
                <a:latin typeface="Arial"/>
              </a:rPr>
              <a:t>“ZHH General Trading is an Emirati company that reflects the spirit of Dubai — dynamic, global, and forward-looking. We are committed to supporting the UAE’s economic diversification by driving trade excellence across multiple sectors, connecting trusted partners, and promoting ethical, transparent business practices. With innovation and integrity at our core, we aim to be one of the UAE’s leading trading houses recognized for reliability and value creation.”</a:t>
            </a:r>
            <a:endParaRPr sz="2800" i="1" lang="en-US">
              <a:solidFill>
                <a:srgbClr val="000000"/>
              </a:solidFill>
            </a:endParaRPr>
          </a:p>
        </p:txBody>
      </p:sp>
      <p:pic>
        <p:nvPicPr>
          <p:cNvPr id="2097182" name=""/>
          <p:cNvPicPr>
            <a:picLocks/>
          </p:cNvPicPr>
          <p:nvPr/>
        </p:nvPicPr>
        <p:blipFill>
          <a:blip xmlns:r="http://schemas.openxmlformats.org/officeDocument/2006/relationships" r:embed="rId1"/>
          <a:stretch>
            <a:fillRect/>
          </a:stretch>
        </p:blipFill>
        <p:spPr>
          <a:xfrm rot="0">
            <a:off x="7316382" y="59892"/>
            <a:ext cx="1693826" cy="1208520"/>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17" name=""/>
        <p:cNvGrpSpPr/>
        <p:nvPr/>
      </p:nvGrpSpPr>
      <p:grpSpPr>
        <a:xfrm>
          <a:off x="0" y="0"/>
          <a:ext cx="0" cy="0"/>
          <a:chOff x="0" y="0"/>
          <a:chExt cx="0" cy="0"/>
        </a:xfrm>
      </p:grpSpPr>
      <p:sp>
        <p:nvSpPr>
          <p:cNvPr id="1048778" name=""/>
          <p:cNvSpPr>
            <a:spLocks noGrp="1"/>
          </p:cNvSpPr>
          <p:nvPr>
            <p:ph type="title"/>
          </p:nvPr>
        </p:nvSpPr>
        <p:spPr>
          <a:xfrm>
            <a:off x="618420" y="-256097"/>
            <a:ext cx="7886700" cy="1325563"/>
          </a:xfrm>
        </p:spPr>
        <p:txBody>
          <a:bodyPr/>
          <a:p>
            <a:r>
              <a:rPr sz="3200" lang="en-US"/>
              <a:t>Z</a:t>
            </a:r>
            <a:r>
              <a:rPr sz="3200" lang="en-US"/>
              <a:t>H</a:t>
            </a:r>
            <a:r>
              <a:rPr sz="3200" lang="en-US"/>
              <a:t>H</a:t>
            </a:r>
            <a:r>
              <a:rPr sz="3200" lang="en-US"/>
              <a:t> </a:t>
            </a:r>
            <a:r>
              <a:rPr sz="3200" lang="en-US"/>
              <a:t>R</a:t>
            </a:r>
            <a:r>
              <a:rPr sz="3200" lang="en-US"/>
              <a:t>e</a:t>
            </a:r>
            <a:r>
              <a:rPr sz="3200" lang="en-US"/>
              <a:t>a</a:t>
            </a:r>
            <a:r>
              <a:rPr sz="3200" lang="en-US"/>
              <a:t>l</a:t>
            </a:r>
            <a:r>
              <a:rPr sz="3200" lang="en-US"/>
              <a:t> </a:t>
            </a:r>
            <a:r>
              <a:rPr sz="3200" lang="en-US"/>
              <a:t>E</a:t>
            </a:r>
            <a:r>
              <a:rPr sz="3200" lang="en-US"/>
              <a:t>s</a:t>
            </a:r>
            <a:r>
              <a:rPr sz="3200" lang="en-US"/>
              <a:t>t</a:t>
            </a:r>
            <a:r>
              <a:rPr sz="3200" lang="en-US"/>
              <a:t>a</a:t>
            </a:r>
            <a:r>
              <a:rPr sz="3200" lang="en-US"/>
              <a:t>t</a:t>
            </a:r>
            <a:r>
              <a:rPr sz="3200" lang="en-US"/>
              <a:t>e</a:t>
            </a:r>
            <a:r>
              <a:rPr sz="3200" lang="en-US"/>
              <a:t>s</a:t>
            </a:r>
            <a:endParaRPr lang="en-US"/>
          </a:p>
        </p:txBody>
      </p:sp>
      <p:pic>
        <p:nvPicPr>
          <p:cNvPr id="2097179" name=""/>
          <p:cNvPicPr>
            <a:picLocks/>
          </p:cNvPicPr>
          <p:nvPr/>
        </p:nvPicPr>
        <p:blipFill>
          <a:blip xmlns:r="http://schemas.openxmlformats.org/officeDocument/2006/relationships" r:embed="rId1"/>
          <a:stretch>
            <a:fillRect/>
          </a:stretch>
        </p:blipFill>
        <p:spPr>
          <a:xfrm rot="0">
            <a:off x="7380633" y="0"/>
            <a:ext cx="1742907" cy="1243539"/>
          </a:xfrm>
          <a:prstGeom prst="rect"/>
        </p:spPr>
      </p:pic>
      <p:sp>
        <p:nvSpPr>
          <p:cNvPr id="1048781" name=""/>
          <p:cNvSpPr txBox="1"/>
          <p:nvPr/>
        </p:nvSpPr>
        <p:spPr>
          <a:xfrm>
            <a:off x="0" y="1069465"/>
            <a:ext cx="9218048" cy="3469640"/>
          </a:xfrm>
          <a:prstGeom prst="rect"/>
        </p:spPr>
        <p:txBody>
          <a:bodyPr rtlCol="0" wrap="square">
            <a:spAutoFit/>
          </a:bodyPr>
          <a:p>
            <a:r>
              <a:rPr sz="1200" lang="en-US">
                <a:solidFill>
                  <a:srgbClr val="000000"/>
                </a:solidFill>
              </a:rPr>
              <a:t>Overview
ZHH Real Estate</a:t>
            </a:r>
            <a:r>
              <a:rPr sz="1200" lang="en-US">
                <a:solidFill>
                  <a:srgbClr val="000000"/>
                </a:solidFill>
              </a:rPr>
              <a:t>s</a:t>
            </a:r>
            <a:r>
              <a:rPr sz="1200" lang="en-US">
                <a:solidFill>
                  <a:srgbClr val="000000"/>
                </a:solidFill>
              </a:rPr>
              <a:t> is the property investment and development arm of ZHH Group Holding, focused on creating enduring value through visionary real-estate projects across the UAE. Guided by strong Emirati leadership, the company develops premium residential, commercial, and mixed-use assets designed to enrich communities and support national urban growth. 
Establishment
Established in 2021, ZHH Real Estate was founded to diversify the Group’s portfolio and capitalize on strategic real-estate opportunities within the UAE’s growing property sector. It plays a key role in building sustainable projects that reflect architectural excellence and modern living standards. 
Core Activities
Development of residential and commercial properties
Investment in premium land banks and long-term real-estate assets
Execution of mixed-use and community-driven projects
Sustainable development focused on energy efficiency and quality of life
Leasing &amp; property management of developed assets</a:t>
            </a:r>
            <a:endParaRPr sz="2800" lang="en-US">
              <a:solidFill>
                <a:srgbClr val="000000"/>
              </a:solidFill>
            </a:endParaRPr>
          </a:p>
        </p:txBody>
      </p:sp>
      <p:sp>
        <p:nvSpPr>
          <p:cNvPr id="1048794" name=""/>
          <p:cNvSpPr txBox="1"/>
          <p:nvPr/>
        </p:nvSpPr>
        <p:spPr>
          <a:xfrm>
            <a:off x="726850" y="621769"/>
            <a:ext cx="3183337" cy="2946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400" i="1" lang="en-US">
                <a:solidFill>
                  <a:srgbClr val="000000"/>
                </a:solidFill>
                <a:latin typeface="Arial"/>
              </a:rPr>
              <a:t>Creating Value Through Vision</a:t>
            </a:r>
            <a:endParaRPr sz="2800" i="1" lang="en-US">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1">
  <p:cSld>
    <p:spTree>
      <p:nvGrpSpPr>
        <p:cNvPr id="332" name=""/>
        <p:cNvGrpSpPr/>
        <p:nvPr/>
      </p:nvGrpSpPr>
      <p:grpSpPr>
        <a:xfrm>
          <a:off x="0" y="0"/>
          <a:ext cx="0" cy="0"/>
          <a:chOff x="0" y="0"/>
          <a:chExt cx="0" cy="0"/>
        </a:xfrm>
      </p:grpSpPr>
      <p:sp>
        <p:nvSpPr>
          <p:cNvPr id="1048788" name=""/>
          <p:cNvSpPr>
            <a:spLocks noGrp="1"/>
          </p:cNvSpPr>
          <p:nvPr>
            <p:ph type="title"/>
          </p:nvPr>
        </p:nvSpPr>
        <p:spPr>
          <a:xfrm>
            <a:off x="618420" y="-256097"/>
            <a:ext cx="7886700" cy="1325563"/>
          </a:xfrm>
        </p:spPr>
        <p:txBody>
          <a:bodyPr/>
          <a:p>
            <a:r>
              <a:rPr sz="3200" lang="en-US"/>
              <a:t>Z</a:t>
            </a:r>
            <a:r>
              <a:rPr sz="3200" lang="en-US"/>
              <a:t>H</a:t>
            </a:r>
            <a:r>
              <a:rPr sz="3200" lang="en-US"/>
              <a:t>H</a:t>
            </a:r>
            <a:r>
              <a:rPr sz="3200" lang="en-US"/>
              <a:t> </a:t>
            </a:r>
            <a:r>
              <a:rPr sz="3200" lang="en-US"/>
              <a:t>R</a:t>
            </a:r>
            <a:r>
              <a:rPr sz="3200" lang="en-US"/>
              <a:t>e</a:t>
            </a:r>
            <a:r>
              <a:rPr sz="3200" lang="en-US"/>
              <a:t>a</a:t>
            </a:r>
            <a:r>
              <a:rPr sz="3200" lang="en-US"/>
              <a:t>l</a:t>
            </a:r>
            <a:r>
              <a:rPr sz="3200" lang="en-US"/>
              <a:t> </a:t>
            </a:r>
            <a:r>
              <a:rPr sz="3200" lang="en-US"/>
              <a:t>E</a:t>
            </a:r>
            <a:r>
              <a:rPr sz="3200" lang="en-US"/>
              <a:t>s</a:t>
            </a:r>
            <a:r>
              <a:rPr sz="3200" lang="en-US"/>
              <a:t>t</a:t>
            </a:r>
            <a:r>
              <a:rPr sz="3200" lang="en-US"/>
              <a:t>a</a:t>
            </a:r>
            <a:r>
              <a:rPr sz="3200" lang="en-US"/>
              <a:t>t</a:t>
            </a:r>
            <a:r>
              <a:rPr sz="3200" lang="en-US"/>
              <a:t>e</a:t>
            </a:r>
            <a:r>
              <a:rPr sz="3200" lang="en-US"/>
              <a:t>s</a:t>
            </a:r>
            <a:endParaRPr lang="en-US"/>
          </a:p>
        </p:txBody>
      </p:sp>
      <p:pic>
        <p:nvPicPr>
          <p:cNvPr id="2097180" name=""/>
          <p:cNvPicPr>
            <a:picLocks/>
          </p:cNvPicPr>
          <p:nvPr/>
        </p:nvPicPr>
        <p:blipFill>
          <a:blip xmlns:r="http://schemas.openxmlformats.org/officeDocument/2006/relationships" r:embed="rId1"/>
          <a:stretch>
            <a:fillRect/>
          </a:stretch>
        </p:blipFill>
        <p:spPr>
          <a:xfrm rot="0">
            <a:off x="7380633" y="0"/>
            <a:ext cx="1742907" cy="1243539"/>
          </a:xfrm>
          <a:prstGeom prst="rect"/>
        </p:spPr>
      </p:pic>
      <p:sp>
        <p:nvSpPr>
          <p:cNvPr id="1048790" name=""/>
          <p:cNvSpPr txBox="1"/>
          <p:nvPr/>
        </p:nvSpPr>
        <p:spPr>
          <a:xfrm>
            <a:off x="0" y="1243539"/>
            <a:ext cx="9154831" cy="2758440"/>
          </a:xfrm>
          <a:prstGeom prst="rect"/>
        </p:spPr>
        <p:txBody>
          <a:bodyPr rtlCol="0" wrap="square">
            <a:spAutoFit/>
          </a:bodyPr>
          <a:p>
            <a:r>
              <a:rPr sz="1200" lang="en-US">
                <a:solidFill>
                  <a:srgbClr val="000000"/>
                </a:solidFill>
              </a:rPr>
              <a:t>Achievements
ZHH Tower — Business Bay, Dubai
24-storey mixed-use tower reflecting modern Emirati architecture 
Al Qurm Villas — Abu Dhabi
Luxury villas with smart systems &amp; landscaped community 
Sharjah Central Residences
Residential mid-rise targeting affordable luxury segment 
Strategic Land Development — Ras Al Khaimah
Acquisition &amp; early infrastructure for industrial &amp; logistics zoning 
All completed projects successfully sold or leased, ensuring strong investor returns </a:t>
            </a:r>
            <a:endParaRPr sz="2800" lang="en-US">
              <a:solidFill>
                <a:srgbClr val="000000"/>
              </a:solidFill>
            </a:endParaRPr>
          </a:p>
        </p:txBody>
      </p:sp>
      <p:sp>
        <p:nvSpPr>
          <p:cNvPr id="1048792" name=""/>
          <p:cNvSpPr>
            <a:spLocks noGrp="1"/>
          </p:cNvSpPr>
          <p:nvPr/>
        </p:nvSpPr>
        <p:spPr>
          <a:xfrm>
            <a:off x="7041" y="4531652"/>
            <a:ext cx="9123540" cy="2116877"/>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Ahmed Ali</a:t>
            </a:r>
            <a:endParaRPr sz="1100" lang="en-US"/>
          </a:p>
          <a:p>
            <a:pPr indent="0" marL="0">
              <a:buNone/>
            </a:pPr>
            <a:r>
              <a:rPr sz="1200" lang="en-US">
                <a:latin typeface="Arial"/>
              </a:rPr>
              <a:t>CEO – ZHH Real Estate</a:t>
            </a:r>
            <a:endParaRPr sz="1100" lang="en-US"/>
          </a:p>
          <a:p>
            <a:pPr indent="0" marL="0">
              <a:buNone/>
            </a:pPr>
            <a:r>
              <a:rPr sz="1200" i="1" lang="en-US">
                <a:solidFill>
                  <a:srgbClr val="000000"/>
                </a:solidFill>
                <a:latin typeface="Arial"/>
              </a:rPr>
              <a:t>"</a:t>
            </a:r>
            <a:r>
              <a:rPr sz="1200" i="1" lang="en-US">
                <a:solidFill>
                  <a:srgbClr val="000000"/>
                </a:solidFill>
                <a:latin typeface="Arial"/>
              </a:rPr>
              <a:t>At ZHH Real Estate, we believe in creating lasting value through visionary projects that shape the urban landscape of the UAE. As an Emirati company, we are deeply committed to supporting the national economy by investing in sustainable developments that combine architectural excellence, community well-being, and financial growth. Our goal is to be a trusted name in real estate investment, redefining quality and reliability across the UAE and beyond</a:t>
            </a:r>
            <a:r>
              <a:rPr sz="1200" i="1" lang="en-US">
                <a:solidFill>
                  <a:srgbClr val="000000"/>
                </a:solidFill>
                <a:latin typeface="Arial"/>
              </a:rPr>
              <a:t>.</a:t>
            </a:r>
            <a:r>
              <a:rPr sz="1200" i="1" lang="en-US">
                <a:solidFill>
                  <a:srgbClr val="000000"/>
                </a:solidFill>
                <a:latin typeface="Arial"/>
              </a:rPr>
              <a:t>"</a:t>
            </a:r>
            <a:endParaRPr sz="140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01" name=""/>
        <p:cNvGrpSpPr/>
        <p:nvPr/>
      </p:nvGrpSpPr>
      <p:grpSpPr>
        <a:xfrm>
          <a:off x="0" y="0"/>
          <a:ext cx="0" cy="0"/>
          <a:chOff x="0" y="0"/>
          <a:chExt cx="0" cy="0"/>
        </a:xfrm>
      </p:grpSpPr>
      <p:sp>
        <p:nvSpPr>
          <p:cNvPr id="1048818" name=""/>
          <p:cNvSpPr>
            <a:spLocks noGrp="1"/>
          </p:cNvSpPr>
          <p:nvPr>
            <p:ph type="title"/>
          </p:nvPr>
        </p:nvSpPr>
        <p:spPr>
          <a:xfrm>
            <a:off x="0" y="-346879"/>
            <a:ext cx="7886700" cy="1325563"/>
          </a:xfrm>
        </p:spPr>
        <p:txBody>
          <a:bodyPr/>
          <a:p>
            <a:r>
              <a:rPr sz="2400" lang="en-US"/>
              <a:t> </a:t>
            </a:r>
            <a:r>
              <a:rPr sz="2400" lang="en-US"/>
              <a:t>J</a:t>
            </a:r>
            <a:r>
              <a:rPr sz="2400" lang="en-US"/>
              <a:t>e</a:t>
            </a:r>
            <a:r>
              <a:rPr sz="2400" lang="en-US"/>
              <a:t>w</a:t>
            </a:r>
            <a:r>
              <a:rPr sz="2400" lang="en-US"/>
              <a:t>e</a:t>
            </a:r>
            <a:r>
              <a:rPr sz="2400" lang="en-US"/>
              <a:t>l</a:t>
            </a:r>
            <a:r>
              <a:rPr sz="2400" lang="en-US"/>
              <a:t>u</a:t>
            </a:r>
            <a:r>
              <a:rPr sz="2400" lang="en-US"/>
              <a:t>s</a:t>
            </a:r>
            <a:r>
              <a:rPr sz="2400" lang="en-US"/>
              <a:t>t</a:t>
            </a:r>
            <a:r>
              <a:rPr sz="2400" lang="en-US"/>
              <a:t> </a:t>
            </a:r>
            <a:r>
              <a:rPr sz="2400" lang="en-US"/>
              <a:t>J</a:t>
            </a:r>
            <a:r>
              <a:rPr sz="2400" lang="en-US"/>
              <a:t>e</a:t>
            </a:r>
            <a:r>
              <a:rPr sz="2400" lang="en-US"/>
              <a:t>w</a:t>
            </a:r>
            <a:r>
              <a:rPr sz="2400" lang="en-US"/>
              <a:t>e</a:t>
            </a:r>
            <a:r>
              <a:rPr sz="2400" lang="en-US"/>
              <a:t>l</a:t>
            </a:r>
            <a:r>
              <a:rPr sz="2400" lang="en-US"/>
              <a:t>r</a:t>
            </a:r>
            <a:r>
              <a:rPr sz="2400" lang="en-US"/>
              <a:t>y</a:t>
            </a:r>
            <a:r>
              <a:rPr sz="2400" lang="en-US"/>
              <a:t> </a:t>
            </a:r>
            <a:r>
              <a:rPr sz="2400" lang="en-US"/>
              <a:t>&amp;</a:t>
            </a:r>
            <a:r>
              <a:rPr sz="2400" lang="en-US"/>
              <a:t> </a:t>
            </a:r>
            <a:r>
              <a:rPr sz="2400" lang="en-US"/>
              <a:t>G</a:t>
            </a:r>
            <a:r>
              <a:rPr sz="2400" lang="en-US"/>
              <a:t>o</a:t>
            </a:r>
            <a:r>
              <a:rPr sz="2400" lang="en-US"/>
              <a:t>l</a:t>
            </a:r>
            <a:r>
              <a:rPr sz="2400" lang="en-US"/>
              <a:t>d</a:t>
            </a:r>
            <a:r>
              <a:rPr sz="2400" lang="en-US"/>
              <a:t> </a:t>
            </a:r>
            <a:r>
              <a:rPr sz="2400" lang="en-US"/>
              <a:t>B</a:t>
            </a:r>
            <a:r>
              <a:rPr sz="2400" lang="en-US"/>
              <a:t>u</a:t>
            </a:r>
            <a:r>
              <a:rPr sz="2400" lang="en-US"/>
              <a:t>l</a:t>
            </a:r>
            <a:r>
              <a:rPr sz="2400" lang="en-US"/>
              <a:t>l</a:t>
            </a:r>
            <a:r>
              <a:rPr sz="2400" lang="en-US"/>
              <a:t>i</a:t>
            </a:r>
            <a:r>
              <a:rPr sz="2400" lang="en-US"/>
              <a:t>o</a:t>
            </a:r>
            <a:r>
              <a:rPr sz="2400" lang="en-US"/>
              <a:t>n</a:t>
            </a:r>
            <a:r>
              <a:rPr sz="2400" lang="en-US"/>
              <a:t> </a:t>
            </a:r>
            <a:r>
              <a:rPr sz="2400" lang="en-US"/>
              <a:t>T</a:t>
            </a:r>
            <a:r>
              <a:rPr sz="2400" lang="en-US"/>
              <a:t>r</a:t>
            </a:r>
            <a:r>
              <a:rPr sz="2400" lang="en-US"/>
              <a:t>a</a:t>
            </a:r>
            <a:r>
              <a:rPr sz="2400" lang="en-US"/>
              <a:t>d</a:t>
            </a:r>
            <a:r>
              <a:rPr sz="2400" lang="en-US"/>
              <a:t>i</a:t>
            </a:r>
            <a:r>
              <a:rPr sz="2400" lang="en-US"/>
              <a:t>n</a:t>
            </a:r>
            <a:r>
              <a:rPr sz="2400" lang="en-US"/>
              <a:t>g</a:t>
            </a:r>
            <a:r>
              <a:rPr sz="2400" lang="en-US"/>
              <a:t> </a:t>
            </a:r>
            <a:r>
              <a:rPr sz="2400" lang="en-US"/>
              <a:t>L</a:t>
            </a:r>
            <a:r>
              <a:rPr sz="2400" lang="en-US"/>
              <a:t>L</a:t>
            </a:r>
            <a:r>
              <a:rPr sz="2400" lang="en-US"/>
              <a:t>C</a:t>
            </a:r>
            <a:endParaRPr lang="en-US"/>
          </a:p>
        </p:txBody>
      </p:sp>
      <p:pic>
        <p:nvPicPr>
          <p:cNvPr id="2097184" name=""/>
          <p:cNvPicPr>
            <a:picLocks/>
          </p:cNvPicPr>
          <p:nvPr/>
        </p:nvPicPr>
        <p:blipFill>
          <a:blip xmlns:r="http://schemas.openxmlformats.org/officeDocument/2006/relationships" r:embed="rId1"/>
          <a:stretch>
            <a:fillRect/>
          </a:stretch>
        </p:blipFill>
        <p:spPr>
          <a:xfrm rot="0">
            <a:off x="6707146" y="47070"/>
            <a:ext cx="2000310" cy="1176299"/>
          </a:xfrm>
          <a:prstGeom prst="rect"/>
        </p:spPr>
      </p:pic>
      <p:sp>
        <p:nvSpPr>
          <p:cNvPr id="1048821" name=""/>
          <p:cNvSpPr txBox="1"/>
          <p:nvPr/>
        </p:nvSpPr>
        <p:spPr>
          <a:xfrm>
            <a:off x="286635" y="481548"/>
            <a:ext cx="4572000" cy="269240"/>
          </a:xfrm>
          <a:prstGeom prst="rect"/>
        </p:spPr>
        <p:txBody>
          <a:bodyPr rtlCol="0" wrap="square">
            <a:spAutoFit/>
          </a:bodyPr>
          <a:p>
            <a:r>
              <a:rPr sz="1200" i="1" lang="en-US">
                <a:solidFill>
                  <a:srgbClr val="000000"/>
                </a:solidFill>
                <a:latin typeface="Arial"/>
              </a:rPr>
              <a:t>Where Wealth Becomes Legacy</a:t>
            </a:r>
            <a:endParaRPr sz="2800" i="1" lang="en-US">
              <a:solidFill>
                <a:srgbClr val="000000"/>
              </a:solidFill>
            </a:endParaRPr>
          </a:p>
        </p:txBody>
      </p:sp>
      <p:sp>
        <p:nvSpPr>
          <p:cNvPr id="1048822" name=""/>
          <p:cNvSpPr txBox="1"/>
          <p:nvPr/>
        </p:nvSpPr>
        <p:spPr>
          <a:xfrm>
            <a:off x="0" y="1207768"/>
            <a:ext cx="9151067" cy="447040"/>
          </a:xfrm>
          <a:prstGeom prst="rect"/>
        </p:spPr>
        <p:txBody>
          <a:bodyPr rtlCol="0" wrap="square">
            <a:spAutoFit/>
          </a:bodyPr>
          <a:p>
            <a:r>
              <a:rPr sz="1200" lang="en-US">
                <a:solidFill>
                  <a:srgbClr val="000000"/>
                </a:solidFill>
                <a:latin typeface="Arial"/>
              </a:rPr>
              <a:t>Jewelust, the Group’s flagship in precious metals, has achieved remarkable milestones in sourcing, refining, and trading investment-grade gold under strict international standards.</a:t>
            </a:r>
            <a:endParaRPr sz="2800" lang="en-US">
              <a:solidFill>
                <a:srgbClr val="000000"/>
              </a:solidFill>
            </a:endParaRPr>
          </a:p>
        </p:txBody>
      </p:sp>
      <p:sp>
        <p:nvSpPr>
          <p:cNvPr id="1048840" name=""/>
          <p:cNvSpPr txBox="1"/>
          <p:nvPr/>
        </p:nvSpPr>
        <p:spPr>
          <a:xfrm>
            <a:off x="17981" y="1740436"/>
            <a:ext cx="9151067" cy="32918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Overview
Jewelust is the flagship precious-metals and jewelry brand of ZHH Group Holding, </a:t>
            </a:r>
            <a:r>
              <a:rPr sz="1200" lang="en-US">
                <a:solidFill>
                  <a:srgbClr val="000000"/>
                </a:solidFill>
                <a:latin typeface="Arial"/>
              </a:rPr>
              <a:t>positioned at the heart of Dubai’s global bullion hub. </a:t>
            </a:r>
            <a:r>
              <a:rPr sz="1200" lang="en-US">
                <a:solidFill>
                  <a:srgbClr val="000000"/>
                </a:solidFill>
                <a:latin typeface="Arial"/>
              </a:rPr>
              <a:t>Built on integrity and transparency, Jewelust connects responsible mining sources with </a:t>
            </a:r>
            <a:r>
              <a:rPr sz="1200" lang="en-US">
                <a:solidFill>
                  <a:srgbClr val="000000"/>
                </a:solidFill>
                <a:latin typeface="Arial"/>
              </a:rPr>
              <a:t>w</a:t>
            </a:r>
            <a:r>
              <a:rPr sz="1200" lang="en-US">
                <a:solidFill>
                  <a:srgbClr val="000000"/>
                </a:solidFill>
                <a:latin typeface="Arial"/>
              </a:rPr>
              <a:t>o</a:t>
            </a:r>
            <a:r>
              <a:rPr sz="1200" lang="en-US">
                <a:solidFill>
                  <a:srgbClr val="000000"/>
                </a:solidFill>
                <a:latin typeface="Arial"/>
              </a:rPr>
              <a:t>r</a:t>
            </a:r>
            <a:r>
              <a:rPr sz="1200" lang="en-US">
                <a:solidFill>
                  <a:srgbClr val="000000"/>
                </a:solidFill>
                <a:latin typeface="Arial"/>
              </a:rPr>
              <a:t>l</a:t>
            </a:r>
            <a:r>
              <a:rPr sz="1200" lang="en-US">
                <a:solidFill>
                  <a:srgbClr val="000000"/>
                </a:solidFill>
                <a:latin typeface="Arial"/>
              </a:rPr>
              <a:t>d</a:t>
            </a:r>
            <a:r>
              <a:rPr sz="1200" lang="en-US">
                <a:solidFill>
                  <a:srgbClr val="000000"/>
                </a:solidFill>
                <a:latin typeface="Arial"/>
              </a:rPr>
              <a:t>-</a:t>
            </a:r>
            <a:r>
              <a:rPr sz="1200" lang="en-US">
                <a:solidFill>
                  <a:srgbClr val="000000"/>
                </a:solidFill>
                <a:latin typeface="Arial"/>
              </a:rPr>
              <a:t>c</a:t>
            </a:r>
            <a:r>
              <a:rPr sz="1200" lang="en-US">
                <a:solidFill>
                  <a:srgbClr val="000000"/>
                </a:solidFill>
                <a:latin typeface="Arial"/>
              </a:rPr>
              <a:t>l</a:t>
            </a:r>
            <a:r>
              <a:rPr sz="1200" lang="en-US">
                <a:solidFill>
                  <a:srgbClr val="000000"/>
                </a:solidFill>
                <a:latin typeface="Arial"/>
              </a:rPr>
              <a:t>a</a:t>
            </a:r>
            <a:r>
              <a:rPr sz="1200" lang="en-US">
                <a:solidFill>
                  <a:srgbClr val="000000"/>
                </a:solidFill>
                <a:latin typeface="Arial"/>
              </a:rPr>
              <a:t>s</a:t>
            </a:r>
            <a:r>
              <a:rPr sz="1200" lang="en-US">
                <a:solidFill>
                  <a:srgbClr val="000000"/>
                </a:solidFill>
                <a:latin typeface="Arial"/>
              </a:rPr>
              <a:t>s</a:t>
            </a:r>
            <a:r>
              <a:rPr sz="1200" lang="en-US">
                <a:solidFill>
                  <a:srgbClr val="000000"/>
                </a:solidFill>
                <a:latin typeface="Arial"/>
              </a:rPr>
              <a:t> </a:t>
            </a:r>
            <a:r>
              <a:rPr sz="1200" lang="en-US">
                <a:solidFill>
                  <a:srgbClr val="000000"/>
                </a:solidFill>
                <a:latin typeface="Arial"/>
              </a:rPr>
              <a:t>r</a:t>
            </a:r>
            <a:r>
              <a:rPr sz="1200" lang="en-US">
                <a:solidFill>
                  <a:srgbClr val="000000"/>
                </a:solidFill>
                <a:latin typeface="Arial"/>
              </a:rPr>
              <a:t>e</a:t>
            </a:r>
            <a:r>
              <a:rPr sz="1200" lang="en-US">
                <a:solidFill>
                  <a:srgbClr val="000000"/>
                </a:solidFill>
                <a:latin typeface="Arial"/>
              </a:rPr>
              <a:t>f</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g</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n</a:t>
            </a:r>
            <a:r>
              <a:rPr sz="1200" lang="en-US">
                <a:solidFill>
                  <a:srgbClr val="000000"/>
                </a:solidFill>
                <a:latin typeface="Arial"/>
              </a:rPr>
              <a:t>d</a:t>
            </a:r>
            <a:r>
              <a:rPr sz="1200" lang="en-US">
                <a:solidFill>
                  <a:srgbClr val="000000"/>
                </a:solidFill>
                <a:latin typeface="Arial"/>
              </a:rPr>
              <a:t> </a:t>
            </a:r>
            <a:r>
              <a:rPr sz="1200" lang="en-US">
                <a:solidFill>
                  <a:srgbClr val="000000"/>
                </a:solidFill>
                <a:latin typeface="Arial"/>
              </a:rPr>
              <a:t>global investment markets. </a:t>
            </a:r>
            <a:r>
              <a:rPr sz="1200" lang="en-US">
                <a:solidFill>
                  <a:srgbClr val="000000"/>
                </a:solidFill>
                <a:latin typeface="Arial"/>
              </a:rPr>
              <a:t>
Establishment
Established in 2025 in Dubai, Jewelust was created to </a:t>
            </a:r>
            <a:r>
              <a:rPr sz="1200" lang="en-US">
                <a:solidFill>
                  <a:srgbClr val="000000"/>
                </a:solidFill>
                <a:latin typeface="Arial"/>
              </a:rPr>
              <a:t>elevate the Group’s presence in</a:t>
            </a:r>
            <a:r>
              <a:rPr sz="1200" lang="en-US">
                <a:solidFill>
                  <a:srgbClr val="000000"/>
                </a:solidFill>
                <a:latin typeface="Arial"/>
              </a:rPr>
              <a:t> </a:t>
            </a:r>
            <a:r>
              <a:rPr sz="1200" lang="en-US">
                <a:solidFill>
                  <a:srgbClr val="000000"/>
                </a:solidFill>
                <a:latin typeface="Arial"/>
              </a:rPr>
              <a:t>ethical gold sourcing, bullion trading, and jewelry, leveraging Dubai’s position as the world’s premier gold hub. </a:t>
            </a:r>
            <a:endParaRPr sz="2800" lang="en-US">
              <a:solidFill>
                <a:srgbClr val="000000"/>
              </a:solidFill>
            </a:endParaRPr>
          </a:p>
          <a:p>
            <a:r>
              <a:rPr sz="1200" lang="en-US">
                <a:solidFill>
                  <a:srgbClr val="000000"/>
                </a:solidFill>
                <a:latin typeface="Arial"/>
              </a:rPr>
              <a:t>
</a:t>
            </a:r>
            <a:r>
              <a:rPr sz="1200" lang="en-US">
                <a:solidFill>
                  <a:srgbClr val="000000"/>
                </a:solidFill>
                <a:latin typeface="Arial"/>
              </a:rPr>
              <a:t>Core Activities
Wholesale </a:t>
            </a:r>
            <a:r>
              <a:rPr sz="1200" lang="en-US">
                <a:solidFill>
                  <a:srgbClr val="000000"/>
                </a:solidFill>
                <a:latin typeface="Arial"/>
              </a:rPr>
              <a:t>a</a:t>
            </a:r>
            <a:r>
              <a:rPr sz="1200" lang="en-US">
                <a:solidFill>
                  <a:srgbClr val="000000"/>
                </a:solidFill>
                <a:latin typeface="Arial"/>
              </a:rPr>
              <a:t>n</a:t>
            </a:r>
            <a:r>
              <a:rPr sz="1200" lang="en-US">
                <a:solidFill>
                  <a:srgbClr val="000000"/>
                </a:solidFill>
                <a:latin typeface="Arial"/>
              </a:rPr>
              <a:t>d</a:t>
            </a:r>
            <a:r>
              <a:rPr sz="1200" lang="en-US">
                <a:solidFill>
                  <a:srgbClr val="000000"/>
                </a:solidFill>
                <a:latin typeface="Arial"/>
              </a:rPr>
              <a:t> </a:t>
            </a:r>
            <a:r>
              <a:rPr sz="1200" lang="en-US">
                <a:solidFill>
                  <a:srgbClr val="000000"/>
                </a:solidFill>
                <a:latin typeface="Arial"/>
              </a:rPr>
              <a:t>bullion trading 
Investment-grade gold sourcing from licensed African partners
Refining partnerships in </a:t>
            </a:r>
            <a:r>
              <a:rPr sz="1200" lang="en-US">
                <a:solidFill>
                  <a:srgbClr val="000000"/>
                </a:solidFill>
                <a:latin typeface="Arial"/>
              </a:rPr>
              <a:t>U</a:t>
            </a:r>
            <a:r>
              <a:rPr sz="1200" lang="en-US">
                <a:solidFill>
                  <a:srgbClr val="000000"/>
                </a:solidFill>
                <a:latin typeface="Arial"/>
              </a:rPr>
              <a:t>A</a:t>
            </a:r>
            <a:r>
              <a:rPr sz="1200" lang="en-US">
                <a:solidFill>
                  <a:srgbClr val="000000"/>
                </a:solidFill>
                <a:latin typeface="Arial"/>
              </a:rPr>
              <a:t>E</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n</a:t>
            </a:r>
            <a:r>
              <a:rPr sz="1200" lang="en-US">
                <a:solidFill>
                  <a:srgbClr val="000000"/>
                </a:solidFill>
                <a:latin typeface="Arial"/>
              </a:rPr>
              <a:t>d</a:t>
            </a:r>
            <a:r>
              <a:rPr sz="1200" lang="en-US">
                <a:solidFill>
                  <a:srgbClr val="000000"/>
                </a:solidFill>
                <a:latin typeface="Arial"/>
              </a:rPr>
              <a:t> </a:t>
            </a:r>
            <a:r>
              <a:rPr sz="1200" lang="en-US">
                <a:solidFill>
                  <a:srgbClr val="000000"/>
                </a:solidFill>
                <a:latin typeface="Arial"/>
              </a:rPr>
              <a:t>Turkey</a:t>
            </a:r>
            <a:r>
              <a:rPr sz="1200" lang="en-US">
                <a:solidFill>
                  <a:srgbClr val="000000"/>
                </a:solidFill>
                <a:latin typeface="Arial"/>
              </a:rPr>
              <a:t> for hallmarking &amp; purity assurance
Retail &amp; wholesale jewelry business
Secure logistics, insurance, and compliance management</a:t>
            </a:r>
            <a:r>
              <a:rPr sz="1200" lang="en-US">
                <a:solidFill>
                  <a:srgbClr val="000000"/>
                </a:solidFill>
                <a:latin typeface="Arial"/>
              </a:rPr>
              <a:t> </a:t>
            </a:r>
            <a:endParaRPr sz="2800" lang="en-US">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96" name=""/>
        <p:cNvGrpSpPr/>
        <p:nvPr/>
      </p:nvGrpSpPr>
      <p:grpSpPr>
        <a:xfrm>
          <a:off x="0" y="0"/>
          <a:ext cx="0" cy="0"/>
          <a:chOff x="0" y="0"/>
          <a:chExt cx="0" cy="0"/>
        </a:xfrm>
      </p:grpSpPr>
      <p:sp>
        <p:nvSpPr>
          <p:cNvPr id="1048835" name=""/>
          <p:cNvSpPr>
            <a:spLocks noGrp="1"/>
          </p:cNvSpPr>
          <p:nvPr>
            <p:ph type="title"/>
          </p:nvPr>
        </p:nvSpPr>
        <p:spPr>
          <a:xfrm>
            <a:off x="0" y="-346879"/>
            <a:ext cx="7886700" cy="1325563"/>
          </a:xfrm>
        </p:spPr>
        <p:txBody>
          <a:bodyPr/>
          <a:p>
            <a:r>
              <a:rPr sz="2400" lang="en-US"/>
              <a:t> </a:t>
            </a:r>
            <a:r>
              <a:rPr sz="2400" lang="en-US"/>
              <a:t>J</a:t>
            </a:r>
            <a:r>
              <a:rPr sz="2400" lang="en-US"/>
              <a:t>e</a:t>
            </a:r>
            <a:r>
              <a:rPr sz="2400" lang="en-US"/>
              <a:t>w</a:t>
            </a:r>
            <a:r>
              <a:rPr sz="2400" lang="en-US"/>
              <a:t>e</a:t>
            </a:r>
            <a:r>
              <a:rPr sz="2400" lang="en-US"/>
              <a:t>l</a:t>
            </a:r>
            <a:r>
              <a:rPr sz="2400" lang="en-US"/>
              <a:t>u</a:t>
            </a:r>
            <a:r>
              <a:rPr sz="2400" lang="en-US"/>
              <a:t>s</a:t>
            </a:r>
            <a:r>
              <a:rPr sz="2400" lang="en-US"/>
              <a:t>t</a:t>
            </a:r>
            <a:r>
              <a:rPr sz="2400" lang="en-US"/>
              <a:t> </a:t>
            </a:r>
            <a:r>
              <a:rPr sz="2400" lang="en-US"/>
              <a:t>J</a:t>
            </a:r>
            <a:r>
              <a:rPr sz="2400" lang="en-US"/>
              <a:t>e</a:t>
            </a:r>
            <a:r>
              <a:rPr sz="2400" lang="en-US"/>
              <a:t>w</a:t>
            </a:r>
            <a:r>
              <a:rPr sz="2400" lang="en-US"/>
              <a:t>e</a:t>
            </a:r>
            <a:r>
              <a:rPr sz="2400" lang="en-US"/>
              <a:t>l</a:t>
            </a:r>
            <a:r>
              <a:rPr sz="2400" lang="en-US"/>
              <a:t>r</a:t>
            </a:r>
            <a:r>
              <a:rPr sz="2400" lang="en-US"/>
              <a:t>y</a:t>
            </a:r>
            <a:r>
              <a:rPr sz="2400" lang="en-US"/>
              <a:t> </a:t>
            </a:r>
            <a:r>
              <a:rPr sz="2400" lang="en-US"/>
              <a:t>&amp;</a:t>
            </a:r>
            <a:r>
              <a:rPr sz="2400" lang="en-US"/>
              <a:t> </a:t>
            </a:r>
            <a:r>
              <a:rPr sz="2400" lang="en-US"/>
              <a:t>G</a:t>
            </a:r>
            <a:r>
              <a:rPr sz="2400" lang="en-US"/>
              <a:t>o</a:t>
            </a:r>
            <a:r>
              <a:rPr sz="2400" lang="en-US"/>
              <a:t>l</a:t>
            </a:r>
            <a:r>
              <a:rPr sz="2400" lang="en-US"/>
              <a:t>d</a:t>
            </a:r>
            <a:r>
              <a:rPr sz="2400" lang="en-US"/>
              <a:t> </a:t>
            </a:r>
            <a:r>
              <a:rPr sz="2400" lang="en-US"/>
              <a:t>B</a:t>
            </a:r>
            <a:r>
              <a:rPr sz="2400" lang="en-US"/>
              <a:t>u</a:t>
            </a:r>
            <a:r>
              <a:rPr sz="2400" lang="en-US"/>
              <a:t>l</a:t>
            </a:r>
            <a:r>
              <a:rPr sz="2400" lang="en-US"/>
              <a:t>l</a:t>
            </a:r>
            <a:r>
              <a:rPr sz="2400" lang="en-US"/>
              <a:t>i</a:t>
            </a:r>
            <a:r>
              <a:rPr sz="2400" lang="en-US"/>
              <a:t>o</a:t>
            </a:r>
            <a:r>
              <a:rPr sz="2400" lang="en-US"/>
              <a:t>n</a:t>
            </a:r>
            <a:r>
              <a:rPr sz="2400" lang="en-US"/>
              <a:t> </a:t>
            </a:r>
            <a:r>
              <a:rPr sz="2400" lang="en-US"/>
              <a:t>T</a:t>
            </a:r>
            <a:r>
              <a:rPr sz="2400" lang="en-US"/>
              <a:t>r</a:t>
            </a:r>
            <a:r>
              <a:rPr sz="2400" lang="en-US"/>
              <a:t>a</a:t>
            </a:r>
            <a:r>
              <a:rPr sz="2400" lang="en-US"/>
              <a:t>d</a:t>
            </a:r>
            <a:r>
              <a:rPr sz="2400" lang="en-US"/>
              <a:t>i</a:t>
            </a:r>
            <a:r>
              <a:rPr sz="2400" lang="en-US"/>
              <a:t>n</a:t>
            </a:r>
            <a:r>
              <a:rPr sz="2400" lang="en-US"/>
              <a:t>g</a:t>
            </a:r>
            <a:r>
              <a:rPr sz="2400" lang="en-US"/>
              <a:t> </a:t>
            </a:r>
            <a:r>
              <a:rPr sz="2400" lang="en-US"/>
              <a:t>L</a:t>
            </a:r>
            <a:r>
              <a:rPr sz="2400" lang="en-US"/>
              <a:t>L</a:t>
            </a:r>
            <a:r>
              <a:rPr sz="2400" lang="en-US"/>
              <a:t>C</a:t>
            </a:r>
            <a:endParaRPr lang="en-US"/>
          </a:p>
        </p:txBody>
      </p:sp>
      <p:pic>
        <p:nvPicPr>
          <p:cNvPr id="2097185" name=""/>
          <p:cNvPicPr>
            <a:picLocks/>
          </p:cNvPicPr>
          <p:nvPr/>
        </p:nvPicPr>
        <p:blipFill>
          <a:blip xmlns:r="http://schemas.openxmlformats.org/officeDocument/2006/relationships" r:embed="rId1"/>
          <a:stretch>
            <a:fillRect/>
          </a:stretch>
        </p:blipFill>
        <p:spPr>
          <a:xfrm rot="0">
            <a:off x="6707146" y="47070"/>
            <a:ext cx="2000310" cy="1176299"/>
          </a:xfrm>
          <a:prstGeom prst="rect"/>
        </p:spPr>
      </p:pic>
      <p:sp>
        <p:nvSpPr>
          <p:cNvPr id="1048842" name=""/>
          <p:cNvSpPr txBox="1"/>
          <p:nvPr/>
        </p:nvSpPr>
        <p:spPr>
          <a:xfrm>
            <a:off x="10805" y="835695"/>
            <a:ext cx="9133086" cy="2758441"/>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B</a:t>
            </a:r>
            <a:r>
              <a:rPr sz="1200" lang="en-US">
                <a:solidFill>
                  <a:srgbClr val="000000"/>
                </a:solidFill>
                <a:latin typeface="Arial"/>
              </a:rPr>
              <a:t>r</a:t>
            </a:r>
            <a:r>
              <a:rPr sz="1200" lang="en-US">
                <a:solidFill>
                  <a:srgbClr val="000000"/>
                </a:solidFill>
                <a:latin typeface="Arial"/>
              </a:rPr>
              <a:t>a</a:t>
            </a:r>
            <a:r>
              <a:rPr sz="1200" lang="en-US">
                <a:solidFill>
                  <a:srgbClr val="000000"/>
                </a:solidFill>
                <a:latin typeface="Arial"/>
              </a:rPr>
              <a:t>n</a:t>
            </a:r>
            <a:r>
              <a:rPr sz="1200" lang="en-US">
                <a:solidFill>
                  <a:srgbClr val="000000"/>
                </a:solidFill>
                <a:latin typeface="Arial"/>
              </a:rPr>
              <a:t>c</a:t>
            </a:r>
            <a:r>
              <a:rPr sz="1200" lang="en-US">
                <a:solidFill>
                  <a:srgbClr val="000000"/>
                </a:solidFill>
                <a:latin typeface="Arial"/>
              </a:rPr>
              <a:t>h</a:t>
            </a:r>
            <a:r>
              <a:rPr sz="1200" lang="en-US">
                <a:solidFill>
                  <a:srgbClr val="000000"/>
                </a:solidFill>
                <a:latin typeface="Arial"/>
              </a:rPr>
              <a:t>e</a:t>
            </a:r>
            <a:r>
              <a:rPr sz="1200" lang="en-US">
                <a:solidFill>
                  <a:srgbClr val="000000"/>
                </a:solidFill>
                <a:latin typeface="Arial"/>
              </a:rPr>
              <a:t>s</a:t>
            </a:r>
            <a:r>
              <a:rPr sz="1200" lang="en-US">
                <a:solidFill>
                  <a:srgbClr val="000000"/>
                </a:solidFill>
                <a:latin typeface="Arial"/>
              </a:rPr>
              <a:t> </a:t>
            </a:r>
            <a:r>
              <a:rPr sz="1200" lang="en-US">
                <a:solidFill>
                  <a:srgbClr val="000000"/>
                </a:solidFill>
                <a:latin typeface="Arial"/>
              </a:rPr>
              <a:t>&amp;</a:t>
            </a:r>
            <a:r>
              <a:rPr sz="1200" lang="en-US">
                <a:solidFill>
                  <a:srgbClr val="000000"/>
                </a:solidFill>
                <a:latin typeface="Arial"/>
              </a:rPr>
              <a:t> </a:t>
            </a:r>
            <a:r>
              <a:rPr sz="1200" lang="en-US">
                <a:solidFill>
                  <a:srgbClr val="000000"/>
                </a:solidFill>
                <a:latin typeface="Arial"/>
              </a:rPr>
              <a:t>G</a:t>
            </a:r>
            <a:r>
              <a:rPr sz="1200" lang="en-US">
                <a:solidFill>
                  <a:srgbClr val="000000"/>
                </a:solidFill>
                <a:latin typeface="Arial"/>
              </a:rPr>
              <a:t>l</a:t>
            </a:r>
            <a:r>
              <a:rPr sz="1200" lang="en-US">
                <a:solidFill>
                  <a:srgbClr val="000000"/>
                </a:solidFill>
                <a:latin typeface="Arial"/>
              </a:rPr>
              <a:t>o</a:t>
            </a:r>
            <a:r>
              <a:rPr sz="1200" lang="en-US">
                <a:solidFill>
                  <a:srgbClr val="000000"/>
                </a:solidFill>
                <a:latin typeface="Arial"/>
              </a:rPr>
              <a:t>b</a:t>
            </a:r>
            <a:r>
              <a:rPr sz="1200" lang="en-US">
                <a:solidFill>
                  <a:srgbClr val="000000"/>
                </a:solidFill>
                <a:latin typeface="Arial"/>
              </a:rPr>
              <a:t>a</a:t>
            </a:r>
            <a:r>
              <a:rPr sz="1200" lang="en-US">
                <a:solidFill>
                  <a:srgbClr val="000000"/>
                </a:solidFill>
                <a:latin typeface="Arial"/>
              </a:rPr>
              <a:t>l</a:t>
            </a:r>
            <a:r>
              <a:rPr sz="1200" lang="en-US">
                <a:solidFill>
                  <a:srgbClr val="000000"/>
                </a:solidFill>
                <a:latin typeface="Arial"/>
              </a:rPr>
              <a:t> </a:t>
            </a:r>
            <a:r>
              <a:rPr sz="1200" lang="en-US">
                <a:solidFill>
                  <a:srgbClr val="000000"/>
                </a:solidFill>
                <a:latin typeface="Arial"/>
              </a:rPr>
              <a:t>P</a:t>
            </a:r>
            <a:r>
              <a:rPr sz="1200" lang="en-US">
                <a:solidFill>
                  <a:srgbClr val="000000"/>
                </a:solidFill>
                <a:latin typeface="Arial"/>
              </a:rPr>
              <a:t>r</a:t>
            </a:r>
            <a:r>
              <a:rPr sz="1200" lang="en-US">
                <a:solidFill>
                  <a:srgbClr val="000000"/>
                </a:solidFill>
                <a:latin typeface="Arial"/>
              </a:rPr>
              <a:t>e</a:t>
            </a:r>
            <a:r>
              <a:rPr sz="1200" lang="en-US">
                <a:solidFill>
                  <a:srgbClr val="000000"/>
                </a:solidFill>
                <a:latin typeface="Arial"/>
              </a:rPr>
              <a:t>s</a:t>
            </a:r>
            <a:r>
              <a:rPr sz="1200" lang="en-US">
                <a:solidFill>
                  <a:srgbClr val="000000"/>
                </a:solidFill>
                <a:latin typeface="Arial"/>
              </a:rPr>
              <a:t>e</a:t>
            </a:r>
            <a:r>
              <a:rPr sz="1200" lang="en-US">
                <a:solidFill>
                  <a:srgbClr val="000000"/>
                </a:solidFill>
                <a:latin typeface="Arial"/>
              </a:rPr>
              <a:t>n</a:t>
            </a:r>
            <a:r>
              <a:rPr sz="1200" lang="en-US">
                <a:solidFill>
                  <a:srgbClr val="000000"/>
                </a:solidFill>
                <a:latin typeface="Arial"/>
              </a:rPr>
              <a:t>c</a:t>
            </a:r>
            <a:r>
              <a:rPr sz="1200" lang="en-US">
                <a:solidFill>
                  <a:srgbClr val="000000"/>
                </a:solidFill>
                <a:latin typeface="Arial"/>
              </a:rPr>
              <a:t>e</a:t>
            </a:r>
            <a:r>
              <a:rPr sz="1200" lang="en-US">
                <a:solidFill>
                  <a:srgbClr val="000000"/>
                </a:solidFill>
                <a:latin typeface="Arial"/>
              </a:rPr>
              <a:t> </a:t>
            </a:r>
            <a:endParaRPr sz="1200" lang="en-US">
              <a:solidFill>
                <a:srgbClr val="000000"/>
              </a:solidFill>
            </a:endParaRPr>
          </a:p>
          <a:p>
            <a:endParaRPr sz="1200" lang="en-US">
              <a:solidFill>
                <a:srgbClr val="000000"/>
              </a:solidFill>
            </a:endParaRPr>
          </a:p>
          <a:p>
            <a:r>
              <a:rPr sz="1200" lang="en-US">
                <a:solidFill>
                  <a:srgbClr val="000000"/>
                </a:solidFill>
                <a:latin typeface="Arial"/>
              </a:rPr>
              <a:t>Jewelust operates a strategic international network to support ethical sourcing, refining, and distribution:</a:t>
            </a:r>
            <a:endParaRPr sz="1200" lang="en-US">
              <a:solidFill>
                <a:srgbClr val="000000"/>
              </a:solidFill>
            </a:endParaRPr>
          </a:p>
          <a:p>
            <a:r>
              <a:rPr b="1" sz="1200" lang="en-US">
                <a:solidFill>
                  <a:srgbClr val="000000"/>
                </a:solidFill>
                <a:latin typeface="Arial"/>
              </a:rPr>
              <a:t>UAE</a:t>
            </a:r>
            <a:endParaRPr b="1" sz="1200" lang="en-US">
              <a:solidFill>
                <a:srgbClr val="000000"/>
              </a:solidFill>
            </a:endParaRPr>
          </a:p>
          <a:p>
            <a:pPr indent="-171450" marL="171450">
              <a:buFont typeface="Wingdings" charset="2"/>
              <a:buChar char="l"/>
            </a:pPr>
            <a:r>
              <a:rPr b="1" sz="1200" lang="en-US">
                <a:solidFill>
                  <a:srgbClr val="000000"/>
                </a:solidFill>
                <a:latin typeface="Arial"/>
              </a:rPr>
              <a:t>Dubai – Head Office &amp; Gold Souk Showroom</a:t>
            </a:r>
            <a:endParaRPr b="1" sz="1200" lang="en-US">
              <a:solidFill>
                <a:srgbClr val="000000"/>
              </a:solidFill>
            </a:endParaRPr>
          </a:p>
          <a:p>
            <a:pPr indent="0" marL="0">
              <a:buNone/>
            </a:pPr>
            <a:r>
              <a:rPr sz="1200" lang="en-US">
                <a:solidFill>
                  <a:srgbClr val="000000"/>
                </a:solidFill>
                <a:latin typeface="Arial"/>
              </a:rPr>
              <a:t> </a:t>
            </a:r>
            <a:r>
              <a:rPr sz="1200" lang="en-US">
                <a:solidFill>
                  <a:srgbClr val="000000"/>
                </a:solidFill>
                <a:latin typeface="Arial"/>
              </a:rPr>
              <a:t> </a:t>
            </a:r>
            <a:r>
              <a:rPr sz="1200" lang="en-US">
                <a:solidFill>
                  <a:srgbClr val="000000"/>
                </a:solidFill>
                <a:latin typeface="Arial"/>
              </a:rPr>
              <a:t> </a:t>
            </a:r>
            <a:r>
              <a:rPr sz="1200" lang="en-US">
                <a:solidFill>
                  <a:srgbClr val="000000"/>
                </a:solidFill>
                <a:latin typeface="Arial"/>
              </a:rPr>
              <a:t> </a:t>
            </a:r>
            <a:r>
              <a:rPr sz="1200" lang="en-US">
                <a:solidFill>
                  <a:srgbClr val="000000"/>
                </a:solidFill>
                <a:latin typeface="Arial"/>
              </a:rPr>
              <a:t> </a:t>
            </a:r>
            <a:r>
              <a:rPr sz="1200" lang="en-US">
                <a:solidFill>
                  <a:srgbClr val="000000"/>
                </a:solidFill>
                <a:latin typeface="Arial"/>
              </a:rPr>
              <a:t>Retail, wholesale bullion trading, investor relations, logistics coordination</a:t>
            </a:r>
            <a:endParaRPr sz="1200" lang="en-US">
              <a:solidFill>
                <a:srgbClr val="000000"/>
              </a:solidFill>
            </a:endParaRPr>
          </a:p>
          <a:p>
            <a:pPr indent="0" marL="0">
              <a:buNone/>
            </a:pPr>
            <a:r>
              <a:rPr b="1" sz="1200" lang="en-US">
                <a:solidFill>
                  <a:srgbClr val="000000"/>
                </a:solidFill>
                <a:latin typeface="Arial"/>
              </a:rPr>
              <a:t>Africa – Licensed Sourcing Offices</a:t>
            </a:r>
            <a:endParaRPr b="1" sz="1200" lang="en-US">
              <a:solidFill>
                <a:srgbClr val="000000"/>
              </a:solidFill>
            </a:endParaRPr>
          </a:p>
          <a:p>
            <a:pPr indent="-171450" marL="171450">
              <a:buFont typeface="Wingdings" charset="2"/>
              <a:buChar char="l"/>
            </a:pPr>
            <a:r>
              <a:rPr b="1" sz="1200" lang="en-US">
                <a:solidFill>
                  <a:srgbClr val="000000"/>
                </a:solidFill>
                <a:latin typeface="Arial"/>
              </a:rPr>
              <a:t>Uganda</a:t>
            </a:r>
            <a:r>
              <a:rPr sz="1200" lang="en-US">
                <a:solidFill>
                  <a:srgbClr val="000000"/>
                </a:solidFill>
                <a:latin typeface="Arial"/>
              </a:rPr>
              <a:t> — Structured procurement &amp; ethical sourcing operations</a:t>
            </a:r>
            <a:endParaRPr sz="1200" lang="en-US">
              <a:solidFill>
                <a:srgbClr val="000000"/>
              </a:solidFill>
            </a:endParaRPr>
          </a:p>
          <a:p>
            <a:pPr indent="-171450" marL="171450">
              <a:buFont typeface="Wingdings" charset="2"/>
              <a:buChar char="l"/>
            </a:pPr>
            <a:r>
              <a:rPr b="1" sz="1200" lang="en-US">
                <a:solidFill>
                  <a:srgbClr val="000000"/>
                </a:solidFill>
                <a:latin typeface="Arial"/>
              </a:rPr>
              <a:t>Mali</a:t>
            </a:r>
            <a:r>
              <a:rPr sz="1200" lang="en-US">
                <a:solidFill>
                  <a:srgbClr val="000000"/>
                </a:solidFill>
                <a:latin typeface="Arial"/>
              </a:rPr>
              <a:t> — Local sourcing partnerships &amp; compliance oversight</a:t>
            </a:r>
            <a:endParaRPr sz="1200" lang="en-US">
              <a:solidFill>
                <a:srgbClr val="000000"/>
              </a:solidFill>
            </a:endParaRPr>
          </a:p>
          <a:p>
            <a:pPr indent="-171450" marL="171450">
              <a:buFont typeface="Wingdings" charset="2"/>
              <a:buChar char="l"/>
            </a:pPr>
            <a:r>
              <a:rPr b="1" sz="1200" lang="en-US">
                <a:solidFill>
                  <a:srgbClr val="000000"/>
                </a:solidFill>
                <a:latin typeface="Arial"/>
              </a:rPr>
              <a:t>Congo</a:t>
            </a:r>
            <a:r>
              <a:rPr sz="1200" lang="en-US">
                <a:solidFill>
                  <a:srgbClr val="000000"/>
                </a:solidFill>
                <a:latin typeface="Arial"/>
              </a:rPr>
              <a:t> — Direct mine-to-refinery coordination &amp; supply chain control</a:t>
            </a:r>
            <a:endParaRPr sz="1200" lang="en-US">
              <a:solidFill>
                <a:srgbClr val="000000"/>
              </a:solidFill>
            </a:endParaRPr>
          </a:p>
          <a:p>
            <a:pPr indent="0" marL="0">
              <a:buNone/>
            </a:pPr>
            <a:r>
              <a:rPr b="1" sz="1200" lang="en-US">
                <a:solidFill>
                  <a:srgbClr val="000000"/>
                </a:solidFill>
                <a:latin typeface="Arial"/>
              </a:rPr>
              <a:t>Turkey</a:t>
            </a:r>
            <a:endParaRPr b="1" sz="1200" lang="en-US">
              <a:solidFill>
                <a:srgbClr val="000000"/>
              </a:solidFill>
            </a:endParaRPr>
          </a:p>
          <a:p>
            <a:pPr indent="-171450" marL="171450">
              <a:buFont typeface="Wingdings" charset="2"/>
              <a:buChar char="l"/>
            </a:pPr>
            <a:r>
              <a:rPr b="1" sz="1200" lang="en-US">
                <a:solidFill>
                  <a:srgbClr val="000000"/>
                </a:solidFill>
                <a:latin typeface="Arial"/>
              </a:rPr>
              <a:t>Istanbul</a:t>
            </a:r>
            <a:r>
              <a:rPr sz="1200" lang="en-US">
                <a:solidFill>
                  <a:srgbClr val="000000"/>
                </a:solidFill>
                <a:latin typeface="Arial"/>
              </a:rPr>
              <a:t> — Refining partnerships, hallmarking, and jewelry manufacturing </a:t>
            </a:r>
            <a:endParaRPr sz="1200" lang="en-US">
              <a:solidFill>
                <a:srgbClr val="000000"/>
              </a:solidFill>
            </a:endParaRPr>
          </a:p>
          <a:p>
            <a:pPr indent="-171450" marL="171450">
              <a:buFont typeface="Wingdings" charset="2"/>
              <a:buChar char="l"/>
            </a:pPr>
            <a:endParaRPr sz="1200" lang="en-US">
              <a:solidFill>
                <a:srgbClr val="000000"/>
              </a:solidFill>
            </a:endParaRPr>
          </a:p>
          <a:p>
            <a:r>
              <a:rPr sz="1200" lang="en-US">
                <a:solidFill>
                  <a:srgbClr val="000000"/>
                </a:solidFill>
                <a:latin typeface="Arial"/>
              </a:rPr>
              <a:t>This network enables Jewelust to maintain fully controlled and transparent supply chains from mining origin to investment markets, reinforcing reliability, trust, and governance across all operations.</a:t>
            </a:r>
            <a:endParaRPr sz="1200" lang="en-US">
              <a:solidFill>
                <a:srgbClr val="000000"/>
              </a:solidFill>
            </a:endParaRPr>
          </a:p>
        </p:txBody>
      </p:sp>
      <p:sp>
        <p:nvSpPr>
          <p:cNvPr id="1048847" name=""/>
          <p:cNvSpPr txBox="1"/>
          <p:nvPr/>
        </p:nvSpPr>
        <p:spPr>
          <a:xfrm>
            <a:off x="1279" y="3668026"/>
            <a:ext cx="9164370" cy="1691640"/>
          </a:xfrm>
          <a:prstGeom prst="rect"/>
        </p:spPr>
        <p:txBody>
          <a:bodyPr rtlCol="0" wrap="square">
            <a:spAutoFit/>
          </a:bodyPr>
          <a:p>
            <a:r>
              <a:rPr sz="1200" lang="en-US">
                <a:solidFill>
                  <a:srgbClr val="000000"/>
                </a:solidFill>
              </a:rPr>
              <a:t>Achievements &amp; Milestones
1.2+ tons of gold traded (2023–2024) via regulated UAE channels 
Ethical supply chain from Uganda, Mali, Congo 
Jewelust flagship store launched in Dubai Gold Souk 
Refiner</a:t>
            </a:r>
            <a:r>
              <a:rPr sz="1200" lang="en-US">
                <a:solidFill>
                  <a:srgbClr val="000000"/>
                </a:solidFill>
              </a:rPr>
              <a:t>i</a:t>
            </a:r>
            <a:r>
              <a:rPr sz="1200" lang="en-US">
                <a:solidFill>
                  <a:srgbClr val="000000"/>
                </a:solidFill>
              </a:rPr>
              <a:t>e</a:t>
            </a:r>
            <a:r>
              <a:rPr sz="1200" lang="en-US">
                <a:solidFill>
                  <a:srgbClr val="000000"/>
                </a:solidFill>
              </a:rPr>
              <a:t>s</a:t>
            </a:r>
            <a:r>
              <a:rPr sz="1200" lang="en-US">
                <a:solidFill>
                  <a:srgbClr val="000000"/>
                </a:solidFill>
              </a:rPr>
              <a:t> </a:t>
            </a:r>
            <a:r>
              <a:rPr sz="1200" lang="en-US">
                <a:solidFill>
                  <a:srgbClr val="000000"/>
                </a:solidFill>
              </a:rPr>
              <a:t>collaboration</a:t>
            </a:r>
            <a:r>
              <a:rPr sz="1200" lang="en-US">
                <a:solidFill>
                  <a:srgbClr val="000000"/>
                </a:solidFill>
              </a:rPr>
              <a:t>s</a:t>
            </a:r>
            <a:r>
              <a:rPr sz="1200" lang="en-US">
                <a:solidFill>
                  <a:srgbClr val="000000"/>
                </a:solidFill>
              </a:rPr>
              <a:t> in </a:t>
            </a:r>
            <a:r>
              <a:rPr sz="1200" lang="en-US">
                <a:solidFill>
                  <a:srgbClr val="000000"/>
                </a:solidFill>
              </a:rPr>
              <a:t>U</a:t>
            </a:r>
            <a:r>
              <a:rPr sz="1200" lang="en-US">
                <a:solidFill>
                  <a:srgbClr val="000000"/>
                </a:solidFill>
              </a:rPr>
              <a:t>A</a:t>
            </a:r>
            <a:r>
              <a:rPr sz="1200" lang="en-US">
                <a:solidFill>
                  <a:srgbClr val="000000"/>
                </a:solidFill>
              </a:rPr>
              <a:t>E</a:t>
            </a:r>
            <a:r>
              <a:rPr sz="1200" lang="en-US">
                <a:solidFill>
                  <a:srgbClr val="000000"/>
                </a:solidFill>
              </a:rPr>
              <a:t> </a:t>
            </a:r>
            <a:r>
              <a:rPr sz="1200" lang="en-US">
                <a:solidFill>
                  <a:srgbClr val="000000"/>
                </a:solidFill>
              </a:rPr>
              <a:t>a</a:t>
            </a:r>
            <a:r>
              <a:rPr sz="1200" lang="en-US">
                <a:solidFill>
                  <a:srgbClr val="000000"/>
                </a:solidFill>
              </a:rPr>
              <a:t>n</a:t>
            </a:r>
            <a:r>
              <a:rPr sz="1200" lang="en-US">
                <a:solidFill>
                  <a:srgbClr val="000000"/>
                </a:solidFill>
              </a:rPr>
              <a:t>d</a:t>
            </a:r>
            <a:r>
              <a:rPr sz="1200" lang="en-US">
                <a:solidFill>
                  <a:srgbClr val="000000"/>
                </a:solidFill>
              </a:rPr>
              <a:t> </a:t>
            </a:r>
            <a:r>
              <a:rPr sz="1200" lang="en-US">
                <a:solidFill>
                  <a:srgbClr val="000000"/>
                </a:solidFill>
              </a:rPr>
              <a:t>Turkey for certified purity and hallmarking 
Secure logistics &amp; risk-management system for gold and valuables 
Growing B2B and private investor network across the UAE and global markets</a:t>
            </a:r>
            <a:endParaRPr sz="1200" lang="en-US">
              <a:solidFill>
                <a:srgbClr val="000000"/>
              </a:solidFill>
            </a:endParaRPr>
          </a:p>
          <a:p>
            <a:r>
              <a:rPr sz="1200" lang="en-US">
                <a:solidFill>
                  <a:srgbClr val="000000"/>
                </a:solidFill>
                <a:latin typeface="Arial"/>
              </a:rPr>
              <a:t>R</a:t>
            </a:r>
            <a:r>
              <a:rPr sz="1200" lang="en-US">
                <a:solidFill>
                  <a:srgbClr val="000000"/>
                </a:solidFill>
                <a:latin typeface="Arial"/>
              </a:rPr>
              <a:t>einforce Dubai’s reputation as the world’s heart of gold trading</a:t>
            </a:r>
            <a:endParaRPr sz="1200" lang="en-US">
              <a:solidFill>
                <a:srgbClr val="000000"/>
              </a:solidFill>
            </a:endParaRPr>
          </a:p>
        </p:txBody>
      </p:sp>
      <p:sp>
        <p:nvSpPr>
          <p:cNvPr id="1048849" name=""/>
          <p:cNvSpPr txBox="1"/>
          <p:nvPr/>
        </p:nvSpPr>
        <p:spPr>
          <a:xfrm>
            <a:off x="10805" y="5510607"/>
            <a:ext cx="9161908" cy="11582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M</a:t>
            </a:r>
            <a:r>
              <a:rPr sz="1200" lang="en-US">
                <a:solidFill>
                  <a:srgbClr val="000000"/>
                </a:solidFill>
                <a:latin typeface="Arial"/>
              </a:rPr>
              <a:t>o</a:t>
            </a:r>
            <a:r>
              <a:rPr sz="1200" lang="en-US">
                <a:solidFill>
                  <a:srgbClr val="000000"/>
                </a:solidFill>
                <a:latin typeface="Arial"/>
              </a:rPr>
              <a:t>h</a:t>
            </a:r>
            <a:r>
              <a:rPr sz="1200" lang="en-US">
                <a:solidFill>
                  <a:srgbClr val="000000"/>
                </a:solidFill>
                <a:latin typeface="Arial"/>
              </a:rPr>
              <a:t>a</a:t>
            </a:r>
            <a:r>
              <a:rPr sz="1200" lang="en-US">
                <a:solidFill>
                  <a:srgbClr val="000000"/>
                </a:solidFill>
                <a:latin typeface="Arial"/>
              </a:rPr>
              <a:t>m</a:t>
            </a:r>
            <a:r>
              <a:rPr sz="1200" lang="en-US">
                <a:solidFill>
                  <a:srgbClr val="000000"/>
                </a:solidFill>
                <a:latin typeface="Arial"/>
              </a:rPr>
              <a:t>e</a:t>
            </a:r>
            <a:r>
              <a:rPr sz="1200" lang="en-US">
                <a:solidFill>
                  <a:srgbClr val="000000"/>
                </a:solidFill>
                <a:latin typeface="Arial"/>
              </a:rPr>
              <a:t>d</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l</a:t>
            </a:r>
            <a:r>
              <a:rPr sz="1200" lang="en-US">
                <a:solidFill>
                  <a:srgbClr val="000000"/>
                </a:solidFill>
                <a:latin typeface="Arial"/>
              </a:rPr>
              <a:t> </a:t>
            </a:r>
            <a:r>
              <a:rPr sz="1200" lang="en-US">
                <a:solidFill>
                  <a:srgbClr val="000000"/>
                </a:solidFill>
                <a:latin typeface="Arial"/>
              </a:rPr>
              <a:t>H</a:t>
            </a:r>
            <a:r>
              <a:rPr sz="1200" lang="en-US">
                <a:solidFill>
                  <a:srgbClr val="000000"/>
                </a:solidFill>
                <a:latin typeface="Arial"/>
              </a:rPr>
              <a:t>a</a:t>
            </a:r>
            <a:r>
              <a:rPr sz="1200" lang="en-US">
                <a:solidFill>
                  <a:srgbClr val="000000"/>
                </a:solidFill>
                <a:latin typeface="Arial"/>
              </a:rPr>
              <a:t>m</a:t>
            </a:r>
            <a:r>
              <a:rPr sz="1200" lang="en-US">
                <a:solidFill>
                  <a:srgbClr val="000000"/>
                </a:solidFill>
                <a:latin typeface="Arial"/>
              </a:rPr>
              <a:t>m</a:t>
            </a:r>
            <a:r>
              <a:rPr sz="1200" lang="en-US">
                <a:solidFill>
                  <a:srgbClr val="000000"/>
                </a:solidFill>
                <a:latin typeface="Arial"/>
              </a:rPr>
              <a:t>a</a:t>
            </a:r>
            <a:r>
              <a:rPr sz="1200" lang="en-US">
                <a:solidFill>
                  <a:srgbClr val="000000"/>
                </a:solidFill>
                <a:latin typeface="Arial"/>
              </a:rPr>
              <a:t>d</a:t>
            </a:r>
            <a:r>
              <a:rPr sz="1200" lang="en-US">
                <a:solidFill>
                  <a:srgbClr val="000000"/>
                </a:solidFill>
                <a:latin typeface="Arial"/>
              </a:rPr>
              <a:t>i</a:t>
            </a:r>
            <a:r>
              <a:rPr sz="1200" lang="en-US">
                <a:solidFill>
                  <a:srgbClr val="000000"/>
                </a:solidFill>
                <a:latin typeface="Arial"/>
              </a:rPr>
              <a:t>
Founder &amp; CEO – Jewelust
</a:t>
            </a:r>
            <a:r>
              <a:rPr sz="1200" i="1" lang="en-US">
                <a:solidFill>
                  <a:srgbClr val="000000"/>
                </a:solidFill>
                <a:latin typeface="Arial"/>
              </a:rPr>
              <a:t>“Gold is more than a commodity — it is security, strength, and enduring value. From Africa’s licensed gold sources to Dubai’s global bullion hub, Jewelust is building a trusted bridge between origin and investment. With transparency, integrity, and innovation at our core, we empower investors, strengthen markets, and deliver wealth that lasts for generations.”</a:t>
            </a:r>
            <a:endParaRPr sz="1600" i="1" lang="en-US">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34" name=""/>
          <p:cNvSpPr>
            <a:spLocks noGrp="1"/>
          </p:cNvSpPr>
          <p:nvPr/>
        </p:nvSpPr>
        <p:spPr>
          <a:xfrm>
            <a:off x="0" y="2138426"/>
            <a:ext cx="9146685" cy="1062441"/>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Ismail Dabbur</a:t>
            </a:r>
            <a:endParaRPr sz="1100" lang="en-US"/>
          </a:p>
          <a:p>
            <a:pPr indent="0" marL="0">
              <a:buNone/>
            </a:pPr>
            <a:r>
              <a:rPr sz="1200" lang="en-US">
                <a:latin typeface="Arial"/>
              </a:rPr>
              <a:t>COO – Jewelust</a:t>
            </a:r>
            <a:r>
              <a:rPr sz="1200" lang="en-US">
                <a:latin typeface="Arial"/>
              </a:rPr>
              <a:t>,</a:t>
            </a:r>
            <a:r>
              <a:rPr sz="1200" lang="en-US">
                <a:latin typeface="Arial"/>
              </a:rPr>
              <a:t> Uganda</a:t>
            </a:r>
            <a:endParaRPr sz="1100" lang="en-US"/>
          </a:p>
          <a:p>
            <a:pPr indent="0" marL="0">
              <a:buNone/>
            </a:pPr>
            <a:r>
              <a:rPr sz="1200" i="1" lang="en-US">
                <a:latin typeface="Arial"/>
              </a:rPr>
              <a:t>“Uganda’s growing gold sector offers immense potential. Our focus is on ethical sourcing, fair trade, and strong community engagement, ensuring Jewelust remains a trusted partner in Africa’s gold market.”</a:t>
            </a:r>
            <a:endParaRPr i="1" lang="en-US"/>
          </a:p>
        </p:txBody>
      </p:sp>
      <p:sp>
        <p:nvSpPr>
          <p:cNvPr id="1048635" name=""/>
          <p:cNvSpPr>
            <a:spLocks noGrp="1"/>
          </p:cNvSpPr>
          <p:nvPr/>
        </p:nvSpPr>
        <p:spPr>
          <a:xfrm>
            <a:off x="0" y="863819"/>
            <a:ext cx="9167510" cy="1179359"/>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Abdallah Khafash</a:t>
            </a:r>
            <a:endParaRPr sz="1100" lang="en-US"/>
          </a:p>
          <a:p>
            <a:pPr indent="0" marL="0">
              <a:buNone/>
            </a:pPr>
            <a:r>
              <a:rPr sz="1200" lang="en-US">
                <a:latin typeface="Arial"/>
              </a:rPr>
              <a:t>COO – Jewelust</a:t>
            </a:r>
            <a:r>
              <a:rPr sz="1200" lang="en-US">
                <a:latin typeface="Arial"/>
              </a:rPr>
              <a:t>,</a:t>
            </a:r>
            <a:r>
              <a:rPr sz="1200" lang="en-US">
                <a:latin typeface="Arial"/>
              </a:rPr>
              <a:t> </a:t>
            </a:r>
            <a:r>
              <a:rPr sz="1200" lang="en-US">
                <a:latin typeface="Arial"/>
              </a:rPr>
              <a:t>Dubai</a:t>
            </a:r>
            <a:endParaRPr sz="1100" lang="en-US"/>
          </a:p>
          <a:p>
            <a:pPr indent="0" marL="0">
              <a:buNone/>
            </a:pPr>
            <a:r>
              <a:rPr sz="1200" i="1" lang="en-US">
                <a:latin typeface="Arial"/>
              </a:rPr>
              <a:t>"Dubai is the heart of global gold trade — a trusted hub for investment and enduring wealth. At Jewelust Dubai, we honor that legacy with excellence, innovation, and transparency, delivering secure and compliant bullion solutions that elevate trust and protect value for generations</a:t>
            </a:r>
            <a:r>
              <a:rPr sz="1200" i="1" lang="en-US">
                <a:latin typeface="Arial"/>
              </a:rPr>
              <a:t>"</a:t>
            </a:r>
            <a:endParaRPr sz="1100" i="1" lang="en-US"/>
          </a:p>
          <a:p>
            <a:endParaRPr altLang="en-US" i="1" lang="zh-CN"/>
          </a:p>
        </p:txBody>
      </p:sp>
      <p:sp>
        <p:nvSpPr>
          <p:cNvPr id="1048636" name=""/>
          <p:cNvSpPr>
            <a:spLocks noGrp="1"/>
          </p:cNvSpPr>
          <p:nvPr/>
        </p:nvSpPr>
        <p:spPr>
          <a:xfrm>
            <a:off x="0" y="-346879"/>
            <a:ext cx="7886700" cy="1325563"/>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rgbClr val="000000"/>
                </a:solidFill>
                <a:latin typeface="+mj-lt"/>
                <a:ea typeface="+mj-ea"/>
                <a:cs typeface="+mj-cs"/>
              </a:defRPr>
            </a:lvl1pPr>
          </a:lstStyle>
          <a:p>
            <a:r>
              <a:rPr sz="2400" lang="en-US">
                <a:latin typeface="Arial"/>
              </a:rPr>
              <a:t> </a:t>
            </a:r>
            <a:r>
              <a:rPr sz="2400" lang="en-US">
                <a:latin typeface="Arial"/>
              </a:rPr>
              <a:t>J</a:t>
            </a:r>
            <a:r>
              <a:rPr sz="2400" lang="en-US">
                <a:latin typeface="Arial"/>
              </a:rPr>
              <a:t>e</a:t>
            </a:r>
            <a:r>
              <a:rPr sz="2400" lang="en-US">
                <a:latin typeface="Arial"/>
              </a:rPr>
              <a:t>w</a:t>
            </a:r>
            <a:r>
              <a:rPr sz="2400" lang="en-US">
                <a:latin typeface="Arial"/>
              </a:rPr>
              <a:t>e</a:t>
            </a:r>
            <a:r>
              <a:rPr sz="2400" lang="en-US">
                <a:latin typeface="Arial"/>
              </a:rPr>
              <a:t>l</a:t>
            </a:r>
            <a:r>
              <a:rPr sz="2400" lang="en-US">
                <a:latin typeface="Arial"/>
              </a:rPr>
              <a:t>u</a:t>
            </a:r>
            <a:r>
              <a:rPr sz="2400" lang="en-US">
                <a:latin typeface="Arial"/>
              </a:rPr>
              <a:t>s</a:t>
            </a:r>
            <a:r>
              <a:rPr sz="2400" lang="en-US">
                <a:latin typeface="Arial"/>
              </a:rPr>
              <a:t>t</a:t>
            </a:r>
            <a:r>
              <a:rPr sz="2400" lang="en-US">
                <a:latin typeface="Arial"/>
              </a:rPr>
              <a:t> </a:t>
            </a:r>
            <a:r>
              <a:rPr sz="2400" lang="en-US">
                <a:latin typeface="Arial"/>
              </a:rPr>
              <a:t>J</a:t>
            </a:r>
            <a:r>
              <a:rPr sz="2400" lang="en-US">
                <a:latin typeface="Arial"/>
              </a:rPr>
              <a:t>e</a:t>
            </a:r>
            <a:r>
              <a:rPr sz="2400" lang="en-US">
                <a:latin typeface="Arial"/>
              </a:rPr>
              <a:t>w</a:t>
            </a:r>
            <a:r>
              <a:rPr sz="2400" lang="en-US">
                <a:latin typeface="Arial"/>
              </a:rPr>
              <a:t>e</a:t>
            </a:r>
            <a:r>
              <a:rPr sz="2400" lang="en-US">
                <a:latin typeface="Arial"/>
              </a:rPr>
              <a:t>l</a:t>
            </a:r>
            <a:r>
              <a:rPr sz="2400" lang="en-US">
                <a:latin typeface="Arial"/>
              </a:rPr>
              <a:t>r</a:t>
            </a:r>
            <a:r>
              <a:rPr sz="2400" lang="en-US">
                <a:latin typeface="Arial"/>
              </a:rPr>
              <a:t>y</a:t>
            </a:r>
            <a:r>
              <a:rPr sz="2400" lang="en-US">
                <a:latin typeface="Arial"/>
              </a:rPr>
              <a:t> </a:t>
            </a:r>
            <a:r>
              <a:rPr sz="2400" lang="en-US">
                <a:latin typeface="Arial"/>
              </a:rPr>
              <a:t>&amp;</a:t>
            </a:r>
            <a:r>
              <a:rPr sz="2400" lang="en-US">
                <a:latin typeface="Arial"/>
              </a:rPr>
              <a:t> </a:t>
            </a:r>
            <a:r>
              <a:rPr sz="2400" lang="en-US">
                <a:latin typeface="Arial"/>
              </a:rPr>
              <a:t>G</a:t>
            </a:r>
            <a:r>
              <a:rPr sz="2400" lang="en-US">
                <a:latin typeface="Arial"/>
              </a:rPr>
              <a:t>o</a:t>
            </a:r>
            <a:r>
              <a:rPr sz="2400" lang="en-US">
                <a:latin typeface="Arial"/>
              </a:rPr>
              <a:t>l</a:t>
            </a:r>
            <a:r>
              <a:rPr sz="2400" lang="en-US">
                <a:latin typeface="Arial"/>
              </a:rPr>
              <a:t>d</a:t>
            </a:r>
            <a:r>
              <a:rPr sz="2400" lang="en-US">
                <a:latin typeface="Arial"/>
              </a:rPr>
              <a:t> </a:t>
            </a:r>
            <a:r>
              <a:rPr sz="2400" lang="en-US">
                <a:latin typeface="Arial"/>
              </a:rPr>
              <a:t>B</a:t>
            </a:r>
            <a:r>
              <a:rPr sz="2400" lang="en-US">
                <a:latin typeface="Arial"/>
              </a:rPr>
              <a:t>u</a:t>
            </a:r>
            <a:r>
              <a:rPr sz="2400" lang="en-US">
                <a:latin typeface="Arial"/>
              </a:rPr>
              <a:t>l</a:t>
            </a:r>
            <a:r>
              <a:rPr sz="2400" lang="en-US">
                <a:latin typeface="Arial"/>
              </a:rPr>
              <a:t>l</a:t>
            </a:r>
            <a:r>
              <a:rPr sz="2400" lang="en-US">
                <a:latin typeface="Arial"/>
              </a:rPr>
              <a:t>i</a:t>
            </a:r>
            <a:r>
              <a:rPr sz="2400" lang="en-US">
                <a:latin typeface="Arial"/>
              </a:rPr>
              <a:t>o</a:t>
            </a:r>
            <a:r>
              <a:rPr sz="2400" lang="en-US">
                <a:latin typeface="Arial"/>
              </a:rPr>
              <a:t>n</a:t>
            </a:r>
            <a:r>
              <a:rPr sz="2400" lang="en-US">
                <a:latin typeface="Arial"/>
              </a:rPr>
              <a:t> </a:t>
            </a:r>
            <a:r>
              <a:rPr sz="2400" lang="en-US">
                <a:latin typeface="Arial"/>
              </a:rPr>
              <a:t>T</a:t>
            </a:r>
            <a:r>
              <a:rPr sz="2400" lang="en-US">
                <a:latin typeface="Arial"/>
              </a:rPr>
              <a:t>r</a:t>
            </a:r>
            <a:r>
              <a:rPr sz="2400" lang="en-US">
                <a:latin typeface="Arial"/>
              </a:rPr>
              <a:t>a</a:t>
            </a:r>
            <a:r>
              <a:rPr sz="2400" lang="en-US">
                <a:latin typeface="Arial"/>
              </a:rPr>
              <a:t>d</a:t>
            </a:r>
            <a:r>
              <a:rPr sz="2400" lang="en-US">
                <a:latin typeface="Arial"/>
              </a:rPr>
              <a:t>i</a:t>
            </a:r>
            <a:r>
              <a:rPr sz="2400" lang="en-US">
                <a:latin typeface="Arial"/>
              </a:rPr>
              <a:t>n</a:t>
            </a:r>
            <a:r>
              <a:rPr sz="2400" lang="en-US">
                <a:latin typeface="Arial"/>
              </a:rPr>
              <a:t>g</a:t>
            </a:r>
            <a:r>
              <a:rPr sz="2400" lang="en-US">
                <a:latin typeface="Arial"/>
              </a:rPr>
              <a:t> </a:t>
            </a:r>
            <a:r>
              <a:rPr sz="2400" lang="en-US">
                <a:latin typeface="Arial"/>
              </a:rPr>
              <a:t>L</a:t>
            </a:r>
            <a:r>
              <a:rPr sz="2400" lang="en-US">
                <a:latin typeface="Arial"/>
              </a:rPr>
              <a:t>L</a:t>
            </a:r>
            <a:r>
              <a:rPr sz="2400" lang="en-US">
                <a:latin typeface="Arial"/>
              </a:rPr>
              <a:t>C</a:t>
            </a:r>
            <a:endParaRPr lang="en-US"/>
          </a:p>
        </p:txBody>
      </p:sp>
      <p:pic>
        <p:nvPicPr>
          <p:cNvPr id="2097187" name=""/>
          <p:cNvPicPr>
            <a:picLocks/>
          </p:cNvPicPr>
          <p:nvPr/>
        </p:nvPicPr>
        <p:blipFill>
          <a:blip xmlns:r="http://schemas.openxmlformats.org/officeDocument/2006/relationships" r:embed="rId1"/>
          <a:stretch>
            <a:fillRect/>
          </a:stretch>
        </p:blipFill>
        <p:spPr>
          <a:xfrm rot="0">
            <a:off x="6707146" y="47070"/>
            <a:ext cx="2000310" cy="1176299"/>
          </a:xfrm>
          <a:prstGeom prst="rect"/>
        </p:spPr>
      </p:pic>
      <p:sp>
        <p:nvSpPr>
          <p:cNvPr id="1048851" name=""/>
          <p:cNvSpPr>
            <a:spLocks noGrp="1"/>
          </p:cNvSpPr>
          <p:nvPr/>
        </p:nvSpPr>
        <p:spPr>
          <a:xfrm>
            <a:off x="0" y="3291975"/>
            <a:ext cx="9175381" cy="1025072"/>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Cheick Oumar</a:t>
            </a:r>
            <a:endParaRPr sz="1100" lang="en-US"/>
          </a:p>
          <a:p>
            <a:pPr indent="0" marL="0">
              <a:buNone/>
            </a:pPr>
            <a:r>
              <a:rPr sz="1200" lang="en-US">
                <a:latin typeface="Arial"/>
              </a:rPr>
              <a:t>COO – Jewelust Mali</a:t>
            </a:r>
            <a:endParaRPr sz="1100" lang="en-US"/>
          </a:p>
          <a:p>
            <a:pPr indent="0" marL="0">
              <a:buNone/>
            </a:pPr>
            <a:r>
              <a:rPr sz="1200" i="1" lang="en-US">
                <a:latin typeface="Arial"/>
              </a:rPr>
              <a:t>“Mali’s rich heritage in gold inspires our operations. We strive to combine local</a:t>
            </a:r>
            <a:r>
              <a:rPr sz="1200" i="1" lang="en-US">
                <a:latin typeface="Arial"/>
              </a:rPr>
              <a:t> </a:t>
            </a:r>
            <a:r>
              <a:rPr sz="1200" i="1" lang="en-US">
                <a:latin typeface="Arial"/>
              </a:rPr>
              <a:t>expertise with global standards — promoting responsible mining, fair trade, and sustainable development in every partnership.”</a:t>
            </a:r>
            <a:endParaRPr i="1" lang="en-US"/>
          </a:p>
        </p:txBody>
      </p:sp>
      <p:sp>
        <p:nvSpPr>
          <p:cNvPr id="1048853" name=""/>
          <p:cNvSpPr txBox="1"/>
          <p:nvPr/>
        </p:nvSpPr>
        <p:spPr>
          <a:xfrm>
            <a:off x="0" y="4517072"/>
            <a:ext cx="9154910" cy="9804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Pius Wampamba
COO – Jewelust</a:t>
            </a:r>
            <a:r>
              <a:rPr sz="1200" lang="en-US">
                <a:solidFill>
                  <a:srgbClr val="000000"/>
                </a:solidFill>
                <a:latin typeface="Arial"/>
              </a:rPr>
              <a:t>,</a:t>
            </a:r>
            <a:r>
              <a:rPr sz="1200" lang="en-US">
                <a:solidFill>
                  <a:srgbClr val="000000"/>
                </a:solidFill>
                <a:latin typeface="Arial"/>
              </a:rPr>
              <a:t> Congo
</a:t>
            </a:r>
            <a:r>
              <a:rPr sz="1200" i="1" lang="en-US">
                <a:solidFill>
                  <a:srgbClr val="000000"/>
                </a:solidFill>
                <a:latin typeface="Arial"/>
              </a:rPr>
              <a:t>“In Congo, we see opportunity and responsibility. </a:t>
            </a:r>
            <a:r>
              <a:rPr sz="1200" i="1" lang="en-US">
                <a:solidFill>
                  <a:srgbClr val="000000"/>
                </a:solidFill>
                <a:latin typeface="Arial"/>
              </a:rPr>
              <a:t>At Jewelust Congo, we build sustainable partnerships and ensure strict compliance — enabling secure pathways from mine to market, and driving growth for communities and investors alike.”</a:t>
            </a:r>
            <a:endParaRPr sz="2800" i="1" lang="en-US">
              <a:solidFill>
                <a:srgbClr val="000000"/>
              </a:solidFill>
            </a:endParaRPr>
          </a:p>
        </p:txBody>
      </p:sp>
      <p:sp>
        <p:nvSpPr>
          <p:cNvPr id="1048855" name=""/>
          <p:cNvSpPr>
            <a:spLocks noGrp="1"/>
          </p:cNvSpPr>
          <p:nvPr/>
        </p:nvSpPr>
        <p:spPr>
          <a:xfrm>
            <a:off x="0" y="5651567"/>
            <a:ext cx="9165165" cy="1096507"/>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lnSpc>
                <a:spcPct val="100000"/>
              </a:lnSpc>
              <a:buNone/>
            </a:pPr>
            <a:r>
              <a:rPr sz="1200" lang="en-US">
                <a:latin typeface="Arial"/>
              </a:rPr>
              <a:t>Mustafa Dogan</a:t>
            </a:r>
            <a:endParaRPr sz="1100" lang="en-US"/>
          </a:p>
          <a:p>
            <a:pPr indent="0" marL="0">
              <a:lnSpc>
                <a:spcPct val="100000"/>
              </a:lnSpc>
              <a:buNone/>
            </a:pPr>
            <a:r>
              <a:rPr sz="1200" lang="en-US">
                <a:latin typeface="Arial"/>
              </a:rPr>
              <a:t>COO – Jewelust</a:t>
            </a:r>
            <a:r>
              <a:rPr sz="1200" lang="en-US">
                <a:latin typeface="Arial"/>
              </a:rPr>
              <a:t>,</a:t>
            </a:r>
            <a:r>
              <a:rPr sz="1200" lang="en-US">
                <a:latin typeface="Arial"/>
              </a:rPr>
              <a:t> </a:t>
            </a:r>
            <a:r>
              <a:rPr sz="1200" lang="en-US">
                <a:latin typeface="Arial"/>
              </a:rPr>
              <a:t>Turkey</a:t>
            </a:r>
            <a:endParaRPr sz="1100" lang="en-US"/>
          </a:p>
          <a:p>
            <a:pPr indent="0" marL="0">
              <a:buNone/>
            </a:pPr>
            <a:r>
              <a:rPr sz="1200" i="1" lang="en-US">
                <a:latin typeface="Arial"/>
              </a:rPr>
              <a:t>“From ancient artistry to modern design, Turkey’s jewelry tradition is world-renowned. At Jewelust Turkey, we merge heritage with innovation — producing and trading gold jewelry that reflects beauty, culture, and craftsmanship.”</a:t>
            </a:r>
            <a:endParaRPr i="1"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46" name=""/>
          <p:cNvSpPr>
            <a:spLocks noGrp="1"/>
          </p:cNvSpPr>
          <p:nvPr>
            <p:ph type="title"/>
          </p:nvPr>
        </p:nvSpPr>
        <p:spPr/>
        <p:txBody>
          <a:bodyPr/>
          <a:p>
            <a:r>
              <a:rPr lang="en-US"/>
              <a:t>T</a:t>
            </a:r>
            <a:r>
              <a:rPr lang="en-US"/>
              <a:t>H</a:t>
            </a:r>
            <a:r>
              <a:rPr lang="en-US"/>
              <a:t>E</a:t>
            </a:r>
            <a:r>
              <a:rPr lang="en-US"/>
              <a:t> </a:t>
            </a:r>
            <a:r>
              <a:rPr lang="en-US"/>
              <a:t>E</a:t>
            </a:r>
            <a:r>
              <a:rPr lang="en-US"/>
              <a:t>N</a:t>
            </a:r>
            <a:r>
              <a:rPr lang="en-US"/>
              <a:t>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594" name=""/>
          <p:cNvSpPr txBox="1"/>
          <p:nvPr/>
        </p:nvSpPr>
        <p:spPr>
          <a:xfrm>
            <a:off x="0" y="361461"/>
            <a:ext cx="9235199" cy="5958839"/>
          </a:xfrm>
          <a:prstGeom prst="rect"/>
        </p:spPr>
        <p:txBody>
          <a:bodyPr rtlCol="0" wrap="square">
            <a:spAutoFit/>
          </a:bodyPr>
          <a:p>
            <a:r>
              <a:rPr sz="1000" lang="en-US">
                <a:solidFill>
                  <a:srgbClr val="000000"/>
                </a:solidFill>
              </a:rPr>
              <a:t>C</a:t>
            </a:r>
            <a:r>
              <a:rPr sz="1000" lang="en-US">
                <a:solidFill>
                  <a:srgbClr val="000000"/>
                </a:solidFill>
              </a:rPr>
              <a:t>h</a:t>
            </a:r>
            <a:r>
              <a:rPr sz="1000" lang="en-US">
                <a:solidFill>
                  <a:srgbClr val="000000"/>
                </a:solidFill>
              </a:rPr>
              <a:t>a</a:t>
            </a:r>
            <a:r>
              <a:rPr sz="1000" lang="en-US">
                <a:solidFill>
                  <a:srgbClr val="000000"/>
                </a:solidFill>
              </a:rPr>
              <a:t>i</a:t>
            </a:r>
            <a:r>
              <a:rPr sz="1000" lang="en-US">
                <a:solidFill>
                  <a:srgbClr val="000000"/>
                </a:solidFill>
              </a:rPr>
              <a:t>r</a:t>
            </a:r>
            <a:r>
              <a:rPr sz="1000" lang="en-US">
                <a:solidFill>
                  <a:srgbClr val="000000"/>
                </a:solidFill>
              </a:rPr>
              <a:t>m</a:t>
            </a:r>
            <a:r>
              <a:rPr sz="1000" lang="en-US">
                <a:solidFill>
                  <a:srgbClr val="000000"/>
                </a:solidFill>
              </a:rPr>
              <a:t>a</a:t>
            </a:r>
            <a:r>
              <a:rPr sz="1000" lang="en-US">
                <a:solidFill>
                  <a:srgbClr val="000000"/>
                </a:solidFill>
              </a:rPr>
              <a:t>n</a:t>
            </a:r>
            <a:r>
              <a:rPr sz="1000" lang="en-US">
                <a:solidFill>
                  <a:srgbClr val="000000"/>
                </a:solidFill>
              </a:rPr>
              <a:t>'</a:t>
            </a:r>
            <a:r>
              <a:rPr sz="1000" lang="en-US">
                <a:solidFill>
                  <a:srgbClr val="000000"/>
                </a:solidFill>
              </a:rPr>
              <a:t>s</a:t>
            </a:r>
            <a:r>
              <a:rPr sz="1000" lang="en-US">
                <a:solidFill>
                  <a:srgbClr val="000000"/>
                </a:solidFill>
              </a:rPr>
              <a:t> </a:t>
            </a:r>
            <a:r>
              <a:rPr sz="1000" lang="en-US">
                <a:solidFill>
                  <a:srgbClr val="000000"/>
                </a:solidFill>
              </a:rPr>
              <a:t>M</a:t>
            </a:r>
            <a:r>
              <a:rPr sz="1000" lang="en-US">
                <a:solidFill>
                  <a:srgbClr val="000000"/>
                </a:solidFill>
              </a:rPr>
              <a:t>e</a:t>
            </a:r>
            <a:r>
              <a:rPr sz="1000" lang="en-US">
                <a:solidFill>
                  <a:srgbClr val="000000"/>
                </a:solidFill>
              </a:rPr>
              <a:t>s</a:t>
            </a:r>
            <a:r>
              <a:rPr sz="1000" lang="en-US">
                <a:solidFill>
                  <a:srgbClr val="000000"/>
                </a:solidFill>
              </a:rPr>
              <a:t>s</a:t>
            </a:r>
            <a:r>
              <a:rPr sz="1000" lang="en-US">
                <a:solidFill>
                  <a:srgbClr val="000000"/>
                </a:solidFill>
              </a:rPr>
              <a:t>a</a:t>
            </a:r>
            <a:r>
              <a:rPr sz="1000" lang="en-US">
                <a:solidFill>
                  <a:srgbClr val="000000"/>
                </a:solidFill>
              </a:rPr>
              <a:t>g</a:t>
            </a:r>
            <a:r>
              <a:rPr sz="1000" lang="en-US">
                <a:solidFill>
                  <a:srgbClr val="000000"/>
                </a:solidFill>
              </a:rPr>
              <a:t>e</a:t>
            </a:r>
            <a:r>
              <a:rPr sz="1000" lang="en-US">
                <a:solidFill>
                  <a:srgbClr val="000000"/>
                </a:solidFill>
              </a:rPr>
              <a:t>
</a:t>
            </a:r>
            <a:r>
              <a:rPr sz="1000" lang="en-US">
                <a:solidFill>
                  <a:srgbClr val="000000"/>
                </a:solidFill>
              </a:rPr>
              <a:t>Mohamed Al Hammadi
Founder, Owner &amp; Chairman – ZHH Group Holding &amp; Subsidiaries
ZHH Group Holding stands as a proud symbol of Emirati ambition and excellence. Founded in the United Arab Emirates, our Group was built on a vision to contribute to the nation’s economic growth through innovation, integrity, and world-class performance across every sector we operate in.
From construction and real estate to global trading and precious metals, each of our subsidiaries — including Jewelust, our flagship in gold bullion and jewelry — reflects our commitment to sustainable development and long-term value creation. We are not only expanding our presence across regions but also reinforcing the UAE’s position as a hub for reliability, and opportunity.
Our mission is to grow with purpose — to build, trade, and invest responsibly while maintaining the trust of our partners, the strength of our nation, and the legacy of Emirati leadership for generations to come.</a:t>
            </a:r>
            <a:r>
              <a:rPr sz="1000" lang="en-US">
                <a:solidFill>
                  <a:srgbClr val="000000"/>
                </a:solidFill>
              </a:rPr>
              <a:t>
Our Divisions
ZHH Construction
As one of the leading entities in the region’s </a:t>
            </a:r>
            <a:r>
              <a:rPr sz="1000" lang="en-US">
                <a:solidFill>
                  <a:srgbClr val="000000"/>
                </a:solidFill>
              </a:rPr>
              <a:t>c</a:t>
            </a:r>
            <a:r>
              <a:rPr sz="1000" lang="en-US">
                <a:solidFill>
                  <a:srgbClr val="000000"/>
                </a:solidFill>
              </a:rPr>
              <a:t>o</a:t>
            </a:r>
            <a:r>
              <a:rPr sz="1000" lang="en-US">
                <a:solidFill>
                  <a:srgbClr val="000000"/>
                </a:solidFill>
              </a:rPr>
              <a:t>n</a:t>
            </a:r>
            <a:r>
              <a:rPr sz="1000" lang="en-US">
                <a:solidFill>
                  <a:srgbClr val="000000"/>
                </a:solidFill>
              </a:rPr>
              <a:t>s</a:t>
            </a:r>
            <a:r>
              <a:rPr sz="1000" lang="en-US">
                <a:solidFill>
                  <a:srgbClr val="000000"/>
                </a:solidFill>
              </a:rPr>
              <a:t>t</a:t>
            </a:r>
            <a:r>
              <a:rPr sz="1000" lang="en-US">
                <a:solidFill>
                  <a:srgbClr val="000000"/>
                </a:solidFill>
              </a:rPr>
              <a:t>r</a:t>
            </a:r>
            <a:r>
              <a:rPr sz="1000" lang="en-US">
                <a:solidFill>
                  <a:srgbClr val="000000"/>
                </a:solidFill>
              </a:rPr>
              <a:t>u</a:t>
            </a:r>
            <a:r>
              <a:rPr sz="1000" lang="en-US">
                <a:solidFill>
                  <a:srgbClr val="000000"/>
                </a:solidFill>
              </a:rPr>
              <a:t>c</a:t>
            </a:r>
            <a:r>
              <a:rPr sz="1000" lang="en-US">
                <a:solidFill>
                  <a:srgbClr val="000000"/>
                </a:solidFill>
              </a:rPr>
              <a:t>t</a:t>
            </a:r>
            <a:r>
              <a:rPr sz="1000" lang="en-US">
                <a:solidFill>
                  <a:srgbClr val="000000"/>
                </a:solidFill>
              </a:rPr>
              <a:t>i</a:t>
            </a:r>
            <a:r>
              <a:rPr sz="1000" lang="en-US">
                <a:solidFill>
                  <a:srgbClr val="000000"/>
                </a:solidFill>
              </a:rPr>
              <a:t>o</a:t>
            </a:r>
            <a:r>
              <a:rPr sz="1000" lang="en-US">
                <a:solidFill>
                  <a:srgbClr val="000000"/>
                </a:solidFill>
              </a:rPr>
              <a:t>n</a:t>
            </a:r>
            <a:r>
              <a:rPr sz="1000" lang="en-US">
                <a:solidFill>
                  <a:srgbClr val="000000"/>
                </a:solidFill>
              </a:rPr>
              <a:t> sector, ZHH Construction specializes in delivering high-quality infrastructure, residential, and commercial projects. We build with precision and passion, shaping skylines and creating lasting landmarks.
ZHH Real Estate
Our real estate division focuses on creating long-term value through strategic property development and diversified investment portfolios. We identify opportunities that promote sustainable growth and strengthen community living.
ZHH General Trading
ZHH General Trading serves as a global bridge for sourcing and supplying premium raw materials and products from around the world — including rice, flour, spices, coffee, frozen meat, poultry, cosmetics, toys, groceries, oil, sugar, and gold. With trusted networks in the USA, Belgium, Australia, India, Pakistan, China, Spain, Thailand, and beyond, we ensure quality and reliability in every trade.
Jewelust
Established in Dubai, Jewelust is the crown jewel of our group — a brand that celebrates the art of fine jewelry and gold bullion trading. With branches across Turkey, Uganda, Mali, and Congo, Jewelust is recognized for its craftsmanship, heritage designs, and secure international gold trading operations.
Our Commitment
At ZHH Group Holding, we are more than a business; we are a family of innovators, engineers, traders, and visionaries united by a common goal — to build a better future. Our executive management team embodies our core values of leadership, integrity, and excellence in every decision they make.
We look ahead with optimism, confident that through dedication and collaboration, ZHH Group will continue to set new standards of success across industries and borders.
Mohamed Al Hammadi
Chairman &amp; CEO
ZHH Group Holding</a:t>
            </a:r>
            <a:endParaRPr sz="1000" lang="en-US">
              <a:solidFill>
                <a:srgbClr val="000000"/>
              </a:solidFill>
            </a:endParaRPr>
          </a:p>
        </p:txBody>
      </p:sp>
      <p:sp>
        <p:nvSpPr>
          <p:cNvPr id="1048704" name=""/>
          <p:cNvSpPr>
            <a:spLocks noGrp="1"/>
          </p:cNvSpPr>
          <p:nvPr/>
        </p:nvSpPr>
        <p:spPr>
          <a:xfrm>
            <a:off x="0" y="0"/>
            <a:ext cx="9183144" cy="467165"/>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rgbClr val="000000"/>
                </a:solidFill>
                <a:latin typeface="+mj-lt"/>
                <a:ea typeface="+mj-ea"/>
                <a:cs typeface="+mj-cs"/>
              </a:defRPr>
            </a:lvl1pPr>
          </a:lstStyle>
          <a:p>
            <a:r>
              <a:rPr sz="2000" lang="en-US">
                <a:latin typeface="Arial"/>
              </a:rPr>
              <a:t>Z</a:t>
            </a:r>
            <a:r>
              <a:rPr sz="2000" lang="en-US">
                <a:latin typeface="Arial"/>
              </a:rPr>
              <a:t>H</a:t>
            </a:r>
            <a:r>
              <a:rPr sz="2000" lang="en-US">
                <a:latin typeface="Arial"/>
              </a:rPr>
              <a:t>H</a:t>
            </a:r>
            <a:r>
              <a:rPr sz="2000" lang="en-US">
                <a:latin typeface="Arial"/>
              </a:rPr>
              <a:t> </a:t>
            </a:r>
            <a:r>
              <a:rPr sz="2000" lang="en-US">
                <a:latin typeface="Arial"/>
              </a:rPr>
              <a:t>G</a:t>
            </a:r>
            <a:r>
              <a:rPr sz="2000" lang="en-US">
                <a:latin typeface="Arial"/>
              </a:rPr>
              <a:t>r</a:t>
            </a:r>
            <a:r>
              <a:rPr sz="2000" lang="en-US">
                <a:latin typeface="Arial"/>
              </a:rPr>
              <a:t>o</a:t>
            </a:r>
            <a:r>
              <a:rPr sz="2000" lang="en-US">
                <a:latin typeface="Arial"/>
              </a:rPr>
              <a:t>u</a:t>
            </a:r>
            <a:r>
              <a:rPr sz="2000" lang="en-US">
                <a:latin typeface="Arial"/>
              </a:rPr>
              <a:t>p</a:t>
            </a:r>
            <a:r>
              <a:rPr sz="2000" lang="en-US">
                <a:latin typeface="Arial"/>
              </a:rPr>
              <a:t> </a:t>
            </a:r>
            <a:r>
              <a:rPr sz="2000" lang="en-US">
                <a:latin typeface="Arial"/>
              </a:rPr>
              <a:t>H</a:t>
            </a:r>
            <a:r>
              <a:rPr sz="2000" lang="en-US">
                <a:latin typeface="Arial"/>
              </a:rPr>
              <a:t>o</a:t>
            </a:r>
            <a:r>
              <a:rPr sz="2000" lang="en-US">
                <a:latin typeface="Arial"/>
              </a:rPr>
              <a:t>l</a:t>
            </a:r>
            <a:r>
              <a:rPr sz="2000" lang="en-US">
                <a:latin typeface="Arial"/>
              </a:rPr>
              <a:t>d</a:t>
            </a:r>
            <a:r>
              <a:rPr sz="2000" lang="en-US">
                <a:latin typeface="Arial"/>
              </a:rPr>
              <a:t>i</a:t>
            </a:r>
            <a:r>
              <a:rPr sz="2000" lang="en-US">
                <a:latin typeface="Arial"/>
              </a:rPr>
              <a:t>n</a:t>
            </a:r>
            <a:r>
              <a:rPr sz="2000" lang="en-US">
                <a:latin typeface="Arial"/>
              </a:rPr>
              <a:t>g</a:t>
            </a:r>
            <a:r>
              <a:rPr sz="2000" lang="en-US">
                <a:latin typeface="Arial"/>
              </a:rPr>
              <a:t> </a:t>
            </a:r>
            <a:r>
              <a:rPr sz="2000" lang="en-US">
                <a:latin typeface="Arial"/>
              </a:rPr>
              <a:t>L</a:t>
            </a:r>
            <a:r>
              <a:rPr sz="2000" lang="en-US">
                <a:latin typeface="Arial"/>
              </a:rPr>
              <a:t>L</a:t>
            </a:r>
            <a:r>
              <a:rPr sz="2000" lang="en-US">
                <a:latin typeface="Arial"/>
              </a:rPr>
              <a:t>C</a:t>
            </a:r>
            <a:r>
              <a:rPr sz="2000" lang="en-US">
                <a:latin typeface="Arial"/>
              </a:rPr>
              <a:t> </a:t>
            </a:r>
            <a:r>
              <a:rPr sz="2000" lang="en-US">
                <a:latin typeface="Arial"/>
              </a:rPr>
              <a:t>-</a:t>
            </a:r>
            <a:r>
              <a:rPr sz="2000" lang="en-US">
                <a:latin typeface="Arial"/>
              </a:rPr>
              <a:t> </a:t>
            </a:r>
            <a:r>
              <a:rPr sz="2000" lang="en-US">
                <a:latin typeface="Arial"/>
              </a:rPr>
              <a:t>S</a:t>
            </a:r>
            <a:r>
              <a:rPr sz="2000" lang="en-US">
                <a:latin typeface="Arial"/>
              </a:rPr>
              <a:t>o</a:t>
            </a:r>
            <a:r>
              <a:rPr sz="2000" lang="en-US">
                <a:latin typeface="Arial"/>
              </a:rPr>
              <a:t>l</a:t>
            </a:r>
            <a:r>
              <a:rPr sz="2000" lang="en-US">
                <a:latin typeface="Arial"/>
              </a:rPr>
              <a:t>e</a:t>
            </a:r>
            <a:r>
              <a:rPr sz="2000" lang="en-US">
                <a:latin typeface="Arial"/>
              </a:rPr>
              <a:t> </a:t>
            </a:r>
            <a:r>
              <a:rPr sz="2000" lang="en-US">
                <a:latin typeface="Arial"/>
              </a:rPr>
              <a:t>P</a:t>
            </a:r>
            <a:r>
              <a:rPr sz="2000" lang="en-US">
                <a:latin typeface="Arial"/>
              </a:rPr>
              <a:t>r</a:t>
            </a:r>
            <a:r>
              <a:rPr sz="2000" lang="en-US">
                <a:latin typeface="Arial"/>
              </a:rPr>
              <a:t>o</a:t>
            </a:r>
            <a:r>
              <a:rPr sz="2000" lang="en-US">
                <a:latin typeface="Arial"/>
              </a:rPr>
              <a:t>p</a:t>
            </a:r>
            <a:r>
              <a:rPr sz="2000" lang="en-US">
                <a:latin typeface="Arial"/>
              </a:rPr>
              <a:t>r</a:t>
            </a:r>
            <a:r>
              <a:rPr sz="2000" lang="en-US">
                <a:latin typeface="Arial"/>
              </a:rPr>
              <a:t>i</a:t>
            </a:r>
            <a:r>
              <a:rPr sz="2000" lang="en-US">
                <a:latin typeface="Arial"/>
              </a:rPr>
              <a:t>e</a:t>
            </a:r>
            <a:r>
              <a:rPr sz="2000" lang="en-US">
                <a:latin typeface="Arial"/>
              </a:rPr>
              <a:t>t</a:t>
            </a:r>
            <a:r>
              <a:rPr sz="2000" lang="en-US">
                <a:latin typeface="Arial"/>
              </a:rPr>
              <a:t>o</a:t>
            </a:r>
            <a:r>
              <a:rPr sz="2000" lang="en-US">
                <a:latin typeface="Arial"/>
              </a:rPr>
              <a:t>r</a:t>
            </a:r>
            <a:r>
              <a:rPr sz="2000" lang="en-US">
                <a:latin typeface="Arial"/>
              </a:rPr>
              <a:t>s</a:t>
            </a:r>
            <a:r>
              <a:rPr sz="2000" lang="en-US">
                <a:latin typeface="Arial"/>
              </a:rPr>
              <a:t>h</a:t>
            </a:r>
            <a:r>
              <a:rPr sz="2000" lang="en-US">
                <a:latin typeface="Arial"/>
              </a:rPr>
              <a:t>i</a:t>
            </a:r>
            <a:r>
              <a:rPr sz="2000" lang="en-US">
                <a:latin typeface="Arial"/>
              </a:rPr>
              <a:t>p</a:t>
            </a:r>
            <a:r>
              <a:rPr sz="2000" lang="en-US">
                <a:latin typeface="Arial"/>
              </a:rPr>
              <a:t> </a:t>
            </a:r>
            <a:r>
              <a:rPr sz="2000" lang="en-US">
                <a:latin typeface="Arial"/>
              </a:rPr>
              <a:t>L</a:t>
            </a:r>
            <a:r>
              <a:rPr sz="2000" lang="en-US">
                <a:latin typeface="Arial"/>
              </a:rPr>
              <a:t>L</a:t>
            </a:r>
            <a:r>
              <a:rPr sz="2000" lang="en-US">
                <a:latin typeface="Arial"/>
              </a:rPr>
              <a:t>C</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598" name=""/>
          <p:cNvSpPr txBox="1"/>
          <p:nvPr/>
        </p:nvSpPr>
        <p:spPr>
          <a:xfrm>
            <a:off x="145809" y="56970"/>
            <a:ext cx="8852380" cy="3114041"/>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O</a:t>
            </a:r>
            <a:r>
              <a:rPr sz="1200" lang="en-US">
                <a:solidFill>
                  <a:srgbClr val="000000"/>
                </a:solidFill>
                <a:latin typeface="Arial"/>
              </a:rPr>
              <a:t>u</a:t>
            </a:r>
            <a:r>
              <a:rPr sz="1200" lang="en-US">
                <a:solidFill>
                  <a:srgbClr val="000000"/>
                </a:solidFill>
                <a:latin typeface="Arial"/>
              </a:rPr>
              <a:t>r</a:t>
            </a:r>
            <a:r>
              <a:rPr sz="1200" lang="en-US">
                <a:solidFill>
                  <a:srgbClr val="000000"/>
                </a:solidFill>
                <a:latin typeface="Arial"/>
              </a:rPr>
              <a:t> </a:t>
            </a:r>
            <a:r>
              <a:rPr sz="1200" lang="en-US">
                <a:solidFill>
                  <a:srgbClr val="000000"/>
                </a:solidFill>
                <a:latin typeface="Arial"/>
              </a:rPr>
              <a:t>Vision
To</a:t>
            </a:r>
            <a:r>
              <a:rPr sz="1200" lang="en-US">
                <a:solidFill>
                  <a:srgbClr val="000000"/>
                </a:solidFill>
                <a:latin typeface="Arial"/>
              </a:rPr>
              <a:t> </a:t>
            </a:r>
            <a:r>
              <a:rPr sz="1200" lang="en-US">
                <a:solidFill>
                  <a:srgbClr val="000000"/>
                </a:solidFill>
                <a:latin typeface="Arial"/>
              </a:rPr>
              <a:t>b</a:t>
            </a:r>
            <a:r>
              <a:rPr sz="1200" lang="en-US">
                <a:solidFill>
                  <a:srgbClr val="000000"/>
                </a:solidFill>
                <a:latin typeface="Arial"/>
              </a:rPr>
              <a:t>e</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 </a:t>
            </a:r>
            <a:r>
              <a:rPr sz="1200" lang="en-US">
                <a:solidFill>
                  <a:srgbClr val="000000"/>
                </a:solidFill>
                <a:latin typeface="Arial"/>
              </a:rPr>
              <a:t>l</a:t>
            </a:r>
            <a:r>
              <a:rPr sz="1200" lang="en-US">
                <a:solidFill>
                  <a:srgbClr val="000000"/>
                </a:solidFill>
                <a:latin typeface="Arial"/>
              </a:rPr>
              <a:t>e</a:t>
            </a:r>
            <a:r>
              <a:rPr sz="1200" lang="en-US">
                <a:solidFill>
                  <a:srgbClr val="000000"/>
                </a:solidFill>
                <a:latin typeface="Arial"/>
              </a:rPr>
              <a:t>a</a:t>
            </a:r>
            <a:r>
              <a:rPr sz="1200" lang="en-US">
                <a:solidFill>
                  <a:srgbClr val="000000"/>
                </a:solidFill>
                <a:latin typeface="Arial"/>
              </a:rPr>
              <a:t>d</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g</a:t>
            </a:r>
            <a:r>
              <a:rPr sz="1200" lang="en-US">
                <a:solidFill>
                  <a:srgbClr val="000000"/>
                </a:solidFill>
                <a:latin typeface="Arial"/>
              </a:rPr>
              <a:t> </a:t>
            </a:r>
            <a:r>
              <a:rPr sz="1200" lang="en-US">
                <a:solidFill>
                  <a:srgbClr val="000000"/>
                </a:solidFill>
                <a:latin typeface="Arial"/>
              </a:rPr>
              <a:t>E</a:t>
            </a:r>
            <a:r>
              <a:rPr sz="1200" lang="en-US">
                <a:solidFill>
                  <a:srgbClr val="000000"/>
                </a:solidFill>
                <a:latin typeface="Arial"/>
              </a:rPr>
              <a:t>m</a:t>
            </a:r>
            <a:r>
              <a:rPr sz="1200" lang="en-US">
                <a:solidFill>
                  <a:srgbClr val="000000"/>
                </a:solidFill>
                <a:latin typeface="Arial"/>
              </a:rPr>
              <a:t>i</a:t>
            </a:r>
            <a:r>
              <a:rPr sz="1200" lang="en-US">
                <a:solidFill>
                  <a:srgbClr val="000000"/>
                </a:solidFill>
                <a:latin typeface="Arial"/>
              </a:rPr>
              <a:t>r</a:t>
            </a:r>
            <a:r>
              <a:rPr sz="1200" lang="en-US">
                <a:solidFill>
                  <a:srgbClr val="000000"/>
                </a:solidFill>
                <a:latin typeface="Arial"/>
              </a:rPr>
              <a:t>a</a:t>
            </a:r>
            <a:r>
              <a:rPr sz="1200" lang="en-US">
                <a:solidFill>
                  <a:srgbClr val="000000"/>
                </a:solidFill>
                <a:latin typeface="Arial"/>
              </a:rPr>
              <a:t>t</a:t>
            </a:r>
            <a:r>
              <a:rPr sz="1200" lang="en-US">
                <a:solidFill>
                  <a:srgbClr val="000000"/>
                </a:solidFill>
                <a:latin typeface="Arial"/>
              </a:rPr>
              <a:t>e</a:t>
            </a:r>
            <a:r>
              <a:rPr sz="1200" lang="en-US">
                <a:solidFill>
                  <a:srgbClr val="000000"/>
                </a:solidFill>
                <a:latin typeface="Arial"/>
              </a:rPr>
              <a:t> </a:t>
            </a:r>
            <a:r>
              <a:rPr sz="1200" lang="en-US">
                <a:solidFill>
                  <a:srgbClr val="000000"/>
                </a:solidFill>
                <a:latin typeface="Arial"/>
              </a:rPr>
              <a:t>h</a:t>
            </a:r>
            <a:r>
              <a:rPr sz="1200" lang="en-US">
                <a:solidFill>
                  <a:srgbClr val="000000"/>
                </a:solidFill>
                <a:latin typeface="Arial"/>
              </a:rPr>
              <a:t>o</a:t>
            </a:r>
            <a:r>
              <a:rPr sz="1200" lang="en-US">
                <a:solidFill>
                  <a:srgbClr val="000000"/>
                </a:solidFill>
                <a:latin typeface="Arial"/>
              </a:rPr>
              <a:t>l</a:t>
            </a:r>
            <a:r>
              <a:rPr sz="1200" lang="en-US">
                <a:solidFill>
                  <a:srgbClr val="000000"/>
                </a:solidFill>
                <a:latin typeface="Arial"/>
              </a:rPr>
              <a:t>d</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g</a:t>
            </a:r>
            <a:r>
              <a:rPr sz="1200" lang="en-US">
                <a:solidFill>
                  <a:srgbClr val="000000"/>
                </a:solidFill>
                <a:latin typeface="Arial"/>
              </a:rPr>
              <a:t> </a:t>
            </a:r>
            <a:r>
              <a:rPr sz="1200" lang="en-US">
                <a:solidFill>
                  <a:srgbClr val="000000"/>
                </a:solidFill>
                <a:latin typeface="Arial"/>
              </a:rPr>
              <a:t>group that delivers value-driven excellence in every sector we operate, contributing to economic prosperity and global trade connectivity</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w</a:t>
            </a:r>
            <a:r>
              <a:rPr sz="1200" lang="en-US">
                <a:solidFill>
                  <a:srgbClr val="000000"/>
                </a:solidFill>
                <a:latin typeface="Arial"/>
              </a:rPr>
              <a:t>h</a:t>
            </a:r>
            <a:r>
              <a:rPr sz="1200" lang="en-US">
                <a:solidFill>
                  <a:srgbClr val="000000"/>
                </a:solidFill>
                <a:latin typeface="Arial"/>
              </a:rPr>
              <a:t>i</a:t>
            </a:r>
            <a:r>
              <a:rPr sz="1200" lang="en-US">
                <a:solidFill>
                  <a:srgbClr val="000000"/>
                </a:solidFill>
                <a:latin typeface="Arial"/>
              </a:rPr>
              <a:t>l</a:t>
            </a:r>
            <a:r>
              <a:rPr sz="1200" lang="en-US">
                <a:solidFill>
                  <a:srgbClr val="000000"/>
                </a:solidFill>
                <a:latin typeface="Arial"/>
              </a:rPr>
              <a:t>e</a:t>
            </a:r>
            <a:r>
              <a:rPr sz="1200" lang="en-US">
                <a:solidFill>
                  <a:srgbClr val="000000"/>
                </a:solidFill>
                <a:latin typeface="Arial"/>
              </a:rPr>
              <a:t> </a:t>
            </a:r>
            <a:r>
              <a:rPr sz="1200" lang="en-US">
                <a:solidFill>
                  <a:srgbClr val="000000"/>
                </a:solidFill>
                <a:latin typeface="Arial"/>
              </a:rPr>
              <a:t>s</a:t>
            </a:r>
            <a:r>
              <a:rPr sz="1200" lang="en-US">
                <a:solidFill>
                  <a:srgbClr val="000000"/>
                </a:solidFill>
                <a:latin typeface="Arial"/>
              </a:rPr>
              <a:t>t</a:t>
            </a:r>
            <a:r>
              <a:rPr sz="1200" lang="en-US">
                <a:solidFill>
                  <a:srgbClr val="000000"/>
                </a:solidFill>
                <a:latin typeface="Arial"/>
              </a:rPr>
              <a:t>r</a:t>
            </a:r>
            <a:r>
              <a:rPr sz="1200" lang="en-US">
                <a:solidFill>
                  <a:srgbClr val="000000"/>
                </a:solidFill>
                <a:latin typeface="Arial"/>
              </a:rPr>
              <a:t>e</a:t>
            </a:r>
            <a:r>
              <a:rPr sz="1200" lang="en-US">
                <a:solidFill>
                  <a:srgbClr val="000000"/>
                </a:solidFill>
                <a:latin typeface="Arial"/>
              </a:rPr>
              <a:t>n</a:t>
            </a:r>
            <a:r>
              <a:rPr sz="1200" lang="en-US">
                <a:solidFill>
                  <a:srgbClr val="000000"/>
                </a:solidFill>
                <a:latin typeface="Arial"/>
              </a:rPr>
              <a:t>g</a:t>
            </a:r>
            <a:r>
              <a:rPr sz="1200" lang="en-US">
                <a:solidFill>
                  <a:srgbClr val="000000"/>
                </a:solidFill>
                <a:latin typeface="Arial"/>
              </a:rPr>
              <a:t>t</a:t>
            </a:r>
            <a:r>
              <a:rPr sz="1200" lang="en-US">
                <a:solidFill>
                  <a:srgbClr val="000000"/>
                </a:solidFill>
                <a:latin typeface="Arial"/>
              </a:rPr>
              <a:t>h</a:t>
            </a:r>
            <a:r>
              <a:rPr sz="1200" lang="en-US">
                <a:solidFill>
                  <a:srgbClr val="000000"/>
                </a:solidFill>
                <a:latin typeface="Arial"/>
              </a:rPr>
              <a:t>e</a:t>
            </a:r>
            <a:r>
              <a:rPr sz="1200" lang="en-US">
                <a:solidFill>
                  <a:srgbClr val="000000"/>
                </a:solidFill>
                <a:latin typeface="Arial"/>
              </a:rPr>
              <a:t>n</a:t>
            </a:r>
            <a:r>
              <a:rPr sz="1200" lang="en-US">
                <a:solidFill>
                  <a:srgbClr val="000000"/>
                </a:solidFill>
                <a:latin typeface="Arial"/>
              </a:rPr>
              <a:t>i</a:t>
            </a:r>
            <a:r>
              <a:rPr sz="1200" lang="en-US">
                <a:solidFill>
                  <a:srgbClr val="000000"/>
                </a:solidFill>
                <a:latin typeface="Arial"/>
              </a:rPr>
              <a:t>n</a:t>
            </a:r>
            <a:r>
              <a:rPr sz="1200" lang="en-US">
                <a:solidFill>
                  <a:srgbClr val="000000"/>
                </a:solidFill>
                <a:latin typeface="Arial"/>
              </a:rPr>
              <a:t>g</a:t>
            </a:r>
            <a:r>
              <a:rPr sz="1200" lang="en-US">
                <a:solidFill>
                  <a:srgbClr val="000000"/>
                </a:solidFill>
                <a:latin typeface="Arial"/>
              </a:rPr>
              <a:t> </a:t>
            </a:r>
            <a:r>
              <a:rPr sz="1200" lang="en-US">
                <a:solidFill>
                  <a:srgbClr val="000000"/>
                </a:solidFill>
                <a:latin typeface="Arial"/>
              </a:rPr>
              <a:t>t</a:t>
            </a:r>
            <a:r>
              <a:rPr sz="1200" lang="en-US">
                <a:solidFill>
                  <a:srgbClr val="000000"/>
                </a:solidFill>
                <a:latin typeface="Arial"/>
              </a:rPr>
              <a:t>h</a:t>
            </a:r>
            <a:r>
              <a:rPr sz="1200" lang="en-US">
                <a:solidFill>
                  <a:srgbClr val="000000"/>
                </a:solidFill>
                <a:latin typeface="Arial"/>
              </a:rPr>
              <a:t>e</a:t>
            </a:r>
            <a:r>
              <a:rPr sz="1200" lang="en-US">
                <a:solidFill>
                  <a:srgbClr val="000000"/>
                </a:solidFill>
                <a:latin typeface="Arial"/>
              </a:rPr>
              <a:t> </a:t>
            </a:r>
            <a:r>
              <a:rPr sz="1200" lang="en-US">
                <a:solidFill>
                  <a:srgbClr val="000000"/>
                </a:solidFill>
                <a:latin typeface="Arial"/>
              </a:rPr>
              <a:t>U</a:t>
            </a:r>
            <a:r>
              <a:rPr sz="1200" lang="en-US">
                <a:solidFill>
                  <a:srgbClr val="000000"/>
                </a:solidFill>
                <a:latin typeface="Arial"/>
              </a:rPr>
              <a:t>A</a:t>
            </a:r>
            <a:r>
              <a:rPr sz="1200" lang="en-US">
                <a:solidFill>
                  <a:srgbClr val="000000"/>
                </a:solidFill>
                <a:latin typeface="Arial"/>
              </a:rPr>
              <a:t>E</a:t>
            </a:r>
            <a:r>
              <a:rPr sz="1200" lang="en-US">
                <a:solidFill>
                  <a:srgbClr val="000000"/>
                </a:solidFill>
                <a:latin typeface="Arial"/>
              </a:rPr>
              <a:t>'</a:t>
            </a:r>
            <a:r>
              <a:rPr sz="1200" lang="en-US">
                <a:solidFill>
                  <a:srgbClr val="000000"/>
                </a:solidFill>
                <a:latin typeface="Arial"/>
              </a:rPr>
              <a:t>s</a:t>
            </a:r>
            <a:r>
              <a:rPr sz="1200" lang="en-US">
                <a:solidFill>
                  <a:srgbClr val="000000"/>
                </a:solidFill>
                <a:latin typeface="Arial"/>
              </a:rPr>
              <a:t> </a:t>
            </a:r>
            <a:r>
              <a:rPr sz="1200" lang="en-US">
                <a:solidFill>
                  <a:srgbClr val="000000"/>
                </a:solidFill>
                <a:latin typeface="Arial"/>
              </a:rPr>
              <a:t>g</a:t>
            </a:r>
            <a:r>
              <a:rPr sz="1200" lang="en-US">
                <a:solidFill>
                  <a:srgbClr val="000000"/>
                </a:solidFill>
                <a:latin typeface="Arial"/>
              </a:rPr>
              <a:t>l</a:t>
            </a:r>
            <a:r>
              <a:rPr sz="1200" lang="en-US">
                <a:solidFill>
                  <a:srgbClr val="000000"/>
                </a:solidFill>
                <a:latin typeface="Arial"/>
              </a:rPr>
              <a:t>o</a:t>
            </a:r>
            <a:r>
              <a:rPr sz="1200" lang="en-US">
                <a:solidFill>
                  <a:srgbClr val="000000"/>
                </a:solidFill>
                <a:latin typeface="Arial"/>
              </a:rPr>
              <a:t>b</a:t>
            </a:r>
            <a:r>
              <a:rPr sz="1200" lang="en-US">
                <a:solidFill>
                  <a:srgbClr val="000000"/>
                </a:solidFill>
                <a:latin typeface="Arial"/>
              </a:rPr>
              <a:t>a</a:t>
            </a:r>
            <a:r>
              <a:rPr sz="1200" lang="en-US">
                <a:solidFill>
                  <a:srgbClr val="000000"/>
                </a:solidFill>
                <a:latin typeface="Arial"/>
              </a:rPr>
              <a:t>l</a:t>
            </a:r>
            <a:r>
              <a:rPr sz="1200" lang="en-US">
                <a:solidFill>
                  <a:srgbClr val="000000"/>
                </a:solidFill>
                <a:latin typeface="Arial"/>
              </a:rPr>
              <a:t> </a:t>
            </a:r>
            <a:r>
              <a:rPr sz="1200" lang="en-US">
                <a:solidFill>
                  <a:srgbClr val="000000"/>
                </a:solidFill>
                <a:latin typeface="Arial"/>
              </a:rPr>
              <a:t>e</a:t>
            </a:r>
            <a:r>
              <a:rPr sz="1200" lang="en-US">
                <a:solidFill>
                  <a:srgbClr val="000000"/>
                </a:solidFill>
                <a:latin typeface="Arial"/>
              </a:rPr>
              <a:t>c</a:t>
            </a:r>
            <a:r>
              <a:rPr sz="1200" lang="en-US">
                <a:solidFill>
                  <a:srgbClr val="000000"/>
                </a:solidFill>
                <a:latin typeface="Arial"/>
              </a:rPr>
              <a:t>o</a:t>
            </a:r>
            <a:r>
              <a:rPr sz="1200" lang="en-US">
                <a:solidFill>
                  <a:srgbClr val="000000"/>
                </a:solidFill>
                <a:latin typeface="Arial"/>
              </a:rPr>
              <a:t>n</a:t>
            </a:r>
            <a:r>
              <a:rPr sz="1200" lang="en-US">
                <a:solidFill>
                  <a:srgbClr val="000000"/>
                </a:solidFill>
                <a:latin typeface="Arial"/>
              </a:rPr>
              <a:t>o</a:t>
            </a:r>
            <a:r>
              <a:rPr sz="1200" lang="en-US">
                <a:solidFill>
                  <a:srgbClr val="000000"/>
                </a:solidFill>
                <a:latin typeface="Arial"/>
              </a:rPr>
              <a:t>m</a:t>
            </a:r>
            <a:r>
              <a:rPr sz="1200" lang="en-US">
                <a:solidFill>
                  <a:srgbClr val="000000"/>
                </a:solidFill>
                <a:latin typeface="Arial"/>
              </a:rPr>
              <a:t>i</a:t>
            </a:r>
            <a:r>
              <a:rPr sz="1200" lang="en-US">
                <a:solidFill>
                  <a:srgbClr val="000000"/>
                </a:solidFill>
                <a:latin typeface="Arial"/>
              </a:rPr>
              <a:t>c</a:t>
            </a:r>
            <a:r>
              <a:rPr sz="1200" lang="en-US">
                <a:solidFill>
                  <a:srgbClr val="000000"/>
                </a:solidFill>
                <a:latin typeface="Arial"/>
              </a:rPr>
              <a:t> </a:t>
            </a:r>
            <a:r>
              <a:rPr sz="1200" lang="en-US">
                <a:solidFill>
                  <a:srgbClr val="000000"/>
                </a:solidFill>
                <a:latin typeface="Arial"/>
              </a:rPr>
              <a:t>p</a:t>
            </a:r>
            <a:r>
              <a:rPr sz="1200" lang="en-US">
                <a:solidFill>
                  <a:srgbClr val="000000"/>
                </a:solidFill>
                <a:latin typeface="Arial"/>
              </a:rPr>
              <a:t>r</a:t>
            </a:r>
            <a:r>
              <a:rPr sz="1200" lang="en-US">
                <a:solidFill>
                  <a:srgbClr val="000000"/>
                </a:solidFill>
                <a:latin typeface="Arial"/>
              </a:rPr>
              <a:t>e</a:t>
            </a:r>
            <a:r>
              <a:rPr sz="1200" lang="en-US">
                <a:solidFill>
                  <a:srgbClr val="000000"/>
                </a:solidFill>
                <a:latin typeface="Arial"/>
              </a:rPr>
              <a:t>s</a:t>
            </a:r>
            <a:r>
              <a:rPr sz="1200" lang="en-US">
                <a:solidFill>
                  <a:srgbClr val="000000"/>
                </a:solidFill>
                <a:latin typeface="Arial"/>
              </a:rPr>
              <a:t>e</a:t>
            </a:r>
            <a:r>
              <a:rPr sz="1200" lang="en-US">
                <a:solidFill>
                  <a:srgbClr val="000000"/>
                </a:solidFill>
                <a:latin typeface="Arial"/>
              </a:rPr>
              <a:t>n</a:t>
            </a:r>
            <a:r>
              <a:rPr sz="1200" lang="en-US">
                <a:solidFill>
                  <a:srgbClr val="000000"/>
                </a:solidFill>
                <a:latin typeface="Arial"/>
              </a:rPr>
              <a:t>c</a:t>
            </a:r>
            <a:r>
              <a:rPr sz="1200" lang="en-US">
                <a:solidFill>
                  <a:srgbClr val="000000"/>
                </a:solidFill>
                <a:latin typeface="Arial"/>
              </a:rPr>
              <a:t>e</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
</a:t>
            </a:r>
            <a:r>
              <a:rPr sz="1200" lang="en-US">
                <a:solidFill>
                  <a:srgbClr val="000000"/>
                </a:solidFill>
                <a:latin typeface="Arial"/>
              </a:rPr>
              <a:t>O</a:t>
            </a:r>
            <a:r>
              <a:rPr sz="1200" lang="en-US">
                <a:solidFill>
                  <a:srgbClr val="000000"/>
                </a:solidFill>
                <a:latin typeface="Arial"/>
              </a:rPr>
              <a:t>u</a:t>
            </a:r>
            <a:r>
              <a:rPr sz="1200" lang="en-US">
                <a:solidFill>
                  <a:srgbClr val="000000"/>
                </a:solidFill>
                <a:latin typeface="Arial"/>
              </a:rPr>
              <a:t>r</a:t>
            </a:r>
            <a:r>
              <a:rPr sz="1200" lang="en-US">
                <a:solidFill>
                  <a:srgbClr val="000000"/>
                </a:solidFill>
                <a:latin typeface="Arial"/>
              </a:rPr>
              <a:t> </a:t>
            </a:r>
            <a:r>
              <a:rPr sz="1200" lang="en-US">
                <a:solidFill>
                  <a:srgbClr val="000000"/>
                </a:solidFill>
                <a:latin typeface="Arial"/>
              </a:rPr>
              <a:t>Mission
We drive success through strategic investments, operational excellence, and innovative solutions across construction, real estate, global trade, and precious metals — while maintaining the highest ethical, compliance, and governance standards.</a:t>
            </a:r>
            <a:endParaRPr sz="2800" lang="en-US">
              <a:solidFill>
                <a:srgbClr val="000000"/>
              </a:solidFill>
            </a:endParaRPr>
          </a:p>
          <a:p>
            <a:r>
              <a:rPr sz="1200" lang="en-US">
                <a:solidFill>
                  <a:srgbClr val="000000"/>
                </a:solidFill>
                <a:latin typeface="Arial"/>
              </a:rPr>
              <a:t>
We empower our subsidiaries to lead in their markets by providing strong corporate governance, advanced technologies, and collaborative leadership — expanding our footprint, strengthening partnerships, and maximizing long-term stakeholder value.
Core Values
</a:t>
            </a:r>
            <a:r>
              <a:rPr sz="1200" lang="en-US">
                <a:solidFill>
                  <a:srgbClr val="000000"/>
                </a:solidFill>
              </a:rPr>
              <a:t>Integrity – Transparent, ethical, and accountable.
Excellence – Setting new standards in quality and performance.
National Pride – Advancing the UAE’s vision for prosperity.
Sustainability – Building responsibly for future generations.
Partnership – Creating trusted, mutually beneficial collaborations.</a:t>
            </a:r>
            <a:endParaRPr sz="2800" lang="en-US">
              <a:solidFill>
                <a:srgbClr val="000000"/>
              </a:solidFill>
            </a:endParaRPr>
          </a:p>
        </p:txBody>
      </p:sp>
      <p:sp>
        <p:nvSpPr>
          <p:cNvPr id="1048599" name=""/>
          <p:cNvSpPr txBox="1"/>
          <p:nvPr/>
        </p:nvSpPr>
        <p:spPr>
          <a:xfrm>
            <a:off x="173445" y="3429000"/>
            <a:ext cx="8994239" cy="20472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Our Emirati Identity
Founded in the United Arab Emirates, ZHH Group Holding carries the values of the nation — vision, integrity, and innovation.
Every project and partnership contributes to the UAE’s economic strength and global reputation for excellence.
Global Presence Map 
Africa – Licensed Sourcing (Uganda, Mali, Congo)
Turkey – Refining &amp; Manufacturing
UAE – Global Trade Hub (Dubai)
Asia &amp; Europe</a:t>
            </a:r>
            <a:r>
              <a:rPr sz="1200" lang="en-US">
                <a:solidFill>
                  <a:srgbClr val="000000"/>
                </a:solidFill>
                <a:latin typeface="Arial"/>
              </a:rPr>
              <a:t>,</a:t>
            </a:r>
            <a:r>
              <a:rPr sz="1200" lang="en-US">
                <a:solidFill>
                  <a:srgbClr val="000000"/>
                </a:solidFill>
                <a:latin typeface="Arial"/>
              </a:rPr>
              <a:t> </a:t>
            </a:r>
            <a:r>
              <a:rPr sz="1200" lang="en-US">
                <a:solidFill>
                  <a:srgbClr val="000000"/>
                </a:solidFill>
                <a:latin typeface="Arial"/>
              </a:rPr>
              <a:t>s</a:t>
            </a:r>
            <a:r>
              <a:rPr sz="1200" lang="en-US">
                <a:solidFill>
                  <a:srgbClr val="000000"/>
                </a:solidFill>
                <a:latin typeface="Arial"/>
              </a:rPr>
              <a:t>o</a:t>
            </a:r>
            <a:r>
              <a:rPr sz="1200" lang="en-US">
                <a:solidFill>
                  <a:srgbClr val="000000"/>
                </a:solidFill>
                <a:latin typeface="Arial"/>
              </a:rPr>
              <a:t>u</a:t>
            </a:r>
            <a:r>
              <a:rPr sz="1200" lang="en-US">
                <a:solidFill>
                  <a:srgbClr val="000000"/>
                </a:solidFill>
                <a:latin typeface="Arial"/>
              </a:rPr>
              <a:t>t</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m</a:t>
            </a:r>
            <a:r>
              <a:rPr sz="1200" lang="en-US">
                <a:solidFill>
                  <a:srgbClr val="000000"/>
                </a:solidFill>
                <a:latin typeface="Arial"/>
              </a:rPr>
              <a:t>e</a:t>
            </a:r>
            <a:r>
              <a:rPr sz="1200" lang="en-US">
                <a:solidFill>
                  <a:srgbClr val="000000"/>
                </a:solidFill>
                <a:latin typeface="Arial"/>
              </a:rPr>
              <a:t>r</a:t>
            </a:r>
            <a:r>
              <a:rPr sz="1200" lang="en-US">
                <a:solidFill>
                  <a:srgbClr val="000000"/>
                </a:solidFill>
                <a:latin typeface="Arial"/>
              </a:rPr>
              <a:t>i</a:t>
            </a:r>
            <a:r>
              <a:rPr sz="1200" lang="en-US">
                <a:solidFill>
                  <a:srgbClr val="000000"/>
                </a:solidFill>
                <a:latin typeface="Arial"/>
              </a:rPr>
              <a:t>c</a:t>
            </a:r>
            <a:r>
              <a:rPr sz="1200" lang="en-US">
                <a:solidFill>
                  <a:srgbClr val="000000"/>
                </a:solidFill>
                <a:latin typeface="Arial"/>
              </a:rPr>
              <a:t>a</a:t>
            </a:r>
            <a:r>
              <a:rPr sz="1200" lang="en-US">
                <a:solidFill>
                  <a:srgbClr val="000000"/>
                </a:solidFill>
                <a:latin typeface="Arial"/>
              </a:rPr>
              <a:t> </a:t>
            </a:r>
            <a:r>
              <a:rPr sz="1200" lang="en-US">
                <a:solidFill>
                  <a:srgbClr val="000000"/>
                </a:solidFill>
                <a:latin typeface="Arial"/>
              </a:rPr>
              <a:t>a</a:t>
            </a:r>
            <a:r>
              <a:rPr sz="1200" lang="en-US">
                <a:solidFill>
                  <a:srgbClr val="000000"/>
                </a:solidFill>
                <a:latin typeface="Arial"/>
              </a:rPr>
              <a:t>f</a:t>
            </a:r>
            <a:r>
              <a:rPr sz="1200" lang="en-US">
                <a:solidFill>
                  <a:srgbClr val="000000"/>
                </a:solidFill>
                <a:latin typeface="Arial"/>
              </a:rPr>
              <a:t>r</a:t>
            </a:r>
            <a:r>
              <a:rPr sz="1200" lang="en-US">
                <a:solidFill>
                  <a:srgbClr val="000000"/>
                </a:solidFill>
                <a:latin typeface="Arial"/>
              </a:rPr>
              <a:t>i</a:t>
            </a:r>
            <a:r>
              <a:rPr sz="1200" lang="en-US">
                <a:solidFill>
                  <a:srgbClr val="000000"/>
                </a:solidFill>
                <a:latin typeface="Arial"/>
              </a:rPr>
              <a:t>c</a:t>
            </a:r>
            <a:r>
              <a:rPr sz="1200" lang="en-US">
                <a:solidFill>
                  <a:srgbClr val="000000"/>
                </a:solidFill>
                <a:latin typeface="Arial"/>
              </a:rPr>
              <a:t>a</a:t>
            </a:r>
            <a:r>
              <a:rPr sz="1200" lang="en-US">
                <a:solidFill>
                  <a:srgbClr val="000000"/>
                </a:solidFill>
                <a:latin typeface="Arial"/>
              </a:rPr>
              <a:t> – Investor &amp; Retail Markets</a:t>
            </a:r>
            <a:endParaRPr sz="2800" lang="en-US">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02" name=""/>
        <p:cNvGrpSpPr/>
        <p:nvPr/>
      </p:nvGrpSpPr>
      <p:grpSpPr>
        <a:xfrm>
          <a:off x="0" y="0"/>
          <a:ext cx="0" cy="0"/>
          <a:chOff x="0" y="0"/>
          <a:chExt cx="0" cy="0"/>
        </a:xfrm>
      </p:grpSpPr>
      <p:sp>
        <p:nvSpPr>
          <p:cNvPr id="1048770" name=""/>
          <p:cNvSpPr>
            <a:spLocks noGrp="1"/>
          </p:cNvSpPr>
          <p:nvPr>
            <p:ph type="title"/>
          </p:nvPr>
        </p:nvSpPr>
        <p:spPr>
          <a:xfrm>
            <a:off x="0" y="0"/>
            <a:ext cx="7886700" cy="726979"/>
          </a:xfrm>
        </p:spPr>
        <p:txBody>
          <a:bodyPr/>
          <a:p>
            <a:r>
              <a:rPr lang="en-US"/>
              <a:t>A</a:t>
            </a:r>
            <a:r>
              <a:rPr lang="en-US"/>
              <a:t> </a:t>
            </a:r>
            <a:r>
              <a:rPr lang="en-US"/>
              <a:t>J</a:t>
            </a:r>
            <a:r>
              <a:rPr lang="en-US"/>
              <a:t>o</a:t>
            </a:r>
            <a:r>
              <a:rPr lang="en-US"/>
              <a:t>u</a:t>
            </a:r>
            <a:r>
              <a:rPr lang="en-US"/>
              <a:t>r</a:t>
            </a:r>
            <a:r>
              <a:rPr lang="en-US"/>
              <a:t>n</a:t>
            </a:r>
            <a:r>
              <a:rPr lang="en-US"/>
              <a:t>e</a:t>
            </a:r>
            <a:r>
              <a:rPr lang="en-US"/>
              <a:t>y</a:t>
            </a:r>
            <a:r>
              <a:rPr lang="en-US"/>
              <a:t> </a:t>
            </a:r>
            <a:r>
              <a:rPr lang="en-US"/>
              <a:t>o</a:t>
            </a:r>
            <a:r>
              <a:rPr lang="en-US"/>
              <a:t>f</a:t>
            </a:r>
            <a:r>
              <a:rPr lang="en-US"/>
              <a:t> </a:t>
            </a:r>
            <a:r>
              <a:rPr lang="en-US"/>
              <a:t>E</a:t>
            </a:r>
            <a:r>
              <a:rPr lang="en-US"/>
              <a:t>x</a:t>
            </a:r>
            <a:r>
              <a:rPr lang="en-US"/>
              <a:t>c</a:t>
            </a:r>
            <a:r>
              <a:rPr lang="en-US"/>
              <a:t>e</a:t>
            </a:r>
            <a:r>
              <a:rPr lang="en-US"/>
              <a:t>l</a:t>
            </a:r>
            <a:r>
              <a:rPr lang="en-US"/>
              <a:t>l</a:t>
            </a:r>
            <a:r>
              <a:rPr lang="en-US"/>
              <a:t>e</a:t>
            </a:r>
            <a:r>
              <a:rPr lang="en-US"/>
              <a:t>n</a:t>
            </a:r>
            <a:r>
              <a:rPr lang="en-US"/>
              <a:t>c</a:t>
            </a:r>
            <a:r>
              <a:rPr lang="en-US"/>
              <a:t>e</a:t>
            </a:r>
            <a:endParaRPr lang="en-US"/>
          </a:p>
        </p:txBody>
      </p:sp>
      <p:sp>
        <p:nvSpPr>
          <p:cNvPr id="1048772" name=""/>
          <p:cNvSpPr txBox="1"/>
          <p:nvPr/>
        </p:nvSpPr>
        <p:spPr>
          <a:xfrm>
            <a:off x="0" y="957153"/>
            <a:ext cx="9159354" cy="5603240"/>
          </a:xfrm>
          <a:prstGeom prst="rect"/>
        </p:spPr>
        <p:txBody>
          <a:bodyPr rtlCol="0" wrap="square">
            <a:spAutoFit/>
          </a:bodyPr>
          <a:p>
            <a:r>
              <a:rPr sz="1200" lang="en-US">
                <a:solidFill>
                  <a:srgbClr val="000000"/>
                </a:solidFill>
              </a:rPr>
              <a:t>2003 — Foundations in Abu Dhabi
Launched as a construction &amp; building maintenance company supporting the UAE’s growth and infrastructure ambitions.
2007 — Expansion into Hospitality
Diversified operations with the launch of F&amp;B ventures, demonstrating agility and entrepreneurial growth.
2010 — IT &amp; Technology Services
Entered the technology sector, providing equipment, maintenance, and digital services to support modernization needs.
2020 — ZHH General Trading Established — Abu Dhabi
Began global sourcing and commodities trading, supplying diverse products to UAE and international markets.
2021 — Strategic Diversification &amp; Real Estate Division
Launched ZHH Real Estate, strengthening investments across key UAE cities.
Formally established ZHH Group Holding, unifying operations under a vision for long-term growth.</a:t>
            </a:r>
            <a:endParaRPr sz="1200" lang="en-US">
              <a:solidFill>
                <a:srgbClr val="000000"/>
              </a:solidFill>
            </a:endParaRPr>
          </a:p>
          <a:p>
            <a:endParaRPr sz="1200" lang="en-US">
              <a:solidFill>
                <a:srgbClr val="000000"/>
              </a:solidFill>
            </a:endParaRPr>
          </a:p>
          <a:p>
            <a:r>
              <a:rPr sz="1200" lang="en-US">
                <a:solidFill>
                  <a:srgbClr val="000000"/>
                </a:solidFill>
              </a:rPr>
              <a:t>2022 — International Expansion — Africa</a:t>
            </a:r>
            <a:endParaRPr sz="1200" lang="en-US">
              <a:solidFill>
                <a:srgbClr val="000000"/>
              </a:solidFill>
            </a:endParaRPr>
          </a:p>
          <a:p>
            <a:r>
              <a:rPr sz="1200" lang="en-US">
                <a:solidFill>
                  <a:srgbClr val="000000"/>
                </a:solidFill>
              </a:rPr>
              <a:t>Opened trading branches across Uganda, Mali, Guinea, Kenya, Burkina Faso, and Sierra Leone — building secure logistics and sourcing networks.</a:t>
            </a:r>
            <a:endParaRPr sz="1200" lang="en-US">
              <a:solidFill>
                <a:srgbClr val="000000"/>
              </a:solidFill>
            </a:endParaRPr>
          </a:p>
          <a:p>
            <a:endParaRPr sz="1200" lang="en-US">
              <a:solidFill>
                <a:srgbClr val="000000"/>
              </a:solidFill>
            </a:endParaRPr>
          </a:p>
          <a:p>
            <a:r>
              <a:rPr sz="1200" lang="en-US">
                <a:solidFill>
                  <a:srgbClr val="000000"/>
                </a:solidFill>
              </a:rPr>
              <a:t>2024 — Group Consolidation &amp; Corporate Governance Excellence</a:t>
            </a:r>
            <a:endParaRPr sz="1200" lang="en-US">
              <a:solidFill>
                <a:srgbClr val="000000"/>
              </a:solidFill>
            </a:endParaRPr>
          </a:p>
          <a:p>
            <a:r>
              <a:rPr sz="1200" lang="en-US">
                <a:solidFill>
                  <a:srgbClr val="000000"/>
                </a:solidFill>
              </a:rPr>
              <a:t>Centralized construction, real estate, and trading under one Holding structure; ensured compliance, governance, and brand unity.</a:t>
            </a:r>
            <a:endParaRPr sz="1200" lang="en-US">
              <a:solidFill>
                <a:srgbClr val="000000"/>
              </a:solidFill>
            </a:endParaRPr>
          </a:p>
          <a:p>
            <a:endParaRPr sz="1200" lang="en-US">
              <a:solidFill>
                <a:srgbClr val="000000"/>
              </a:solidFill>
            </a:endParaRPr>
          </a:p>
          <a:p>
            <a:r>
              <a:rPr sz="1200" lang="en-US">
                <a:solidFill>
                  <a:srgbClr val="000000"/>
                </a:solidFill>
              </a:rPr>
              <a:t>2025 — Launch of Jewelust — Dubai</a:t>
            </a:r>
            <a:endParaRPr sz="1200" lang="en-US">
              <a:solidFill>
                <a:srgbClr val="000000"/>
              </a:solidFill>
            </a:endParaRPr>
          </a:p>
          <a:p>
            <a:r>
              <a:rPr sz="1200" lang="en-US">
                <a:solidFill>
                  <a:srgbClr val="000000"/>
                </a:solidFill>
              </a:rPr>
              <a:t>Established Jewelust as the Group’s flagship in ethical gold sourcing, jewelry, and global bullion trading — reinforcing Dubai’s role as the world’s premier gold hub.</a:t>
            </a:r>
            <a:endParaRPr sz="1200" lang="en-US">
              <a:solidFill>
                <a:srgbClr val="000000"/>
              </a:solidFill>
            </a:endParaRPr>
          </a:p>
          <a:p>
            <a:endParaRPr sz="1200" lang="en-US">
              <a:solidFill>
                <a:srgbClr val="000000"/>
              </a:solidFill>
            </a:endParaRPr>
          </a:p>
          <a:p>
            <a:r>
              <a:rPr sz="1200" lang="en-US">
                <a:solidFill>
                  <a:srgbClr val="000000"/>
                </a:solidFill>
              </a:rPr>
              <a:t>Today</a:t>
            </a:r>
            <a:endParaRPr sz="1200" lang="en-US">
              <a:solidFill>
                <a:srgbClr val="000000"/>
              </a:solidFill>
            </a:endParaRPr>
          </a:p>
          <a:p>
            <a:r>
              <a:rPr sz="1200" lang="en-US">
                <a:solidFill>
                  <a:srgbClr val="000000"/>
                </a:solidFill>
              </a:rPr>
              <a:t>ZHH Group stands as a proud Emirati-built conglomerate with expanding international footprint across construction, real estate, global trade, and precious metals — driven by integrity, innovation, and a commitment to shaping a prosperous future for the UAE and beyond.</a:t>
            </a:r>
            <a:endParaRPr sz="1200" lang="en-US">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07" name=""/>
          <p:cNvSpPr>
            <a:spLocks noGrp="1"/>
          </p:cNvSpPr>
          <p:nvPr>
            <p:ph type="title"/>
          </p:nvPr>
        </p:nvSpPr>
        <p:spPr>
          <a:xfrm>
            <a:off x="-97845" y="-28575"/>
            <a:ext cx="7886700" cy="737717"/>
          </a:xfrm>
        </p:spPr>
        <p:txBody>
          <a:bodyPr/>
          <a:p>
            <a:r>
              <a:rPr sz="3600" lang="en-US"/>
              <a:t> </a:t>
            </a:r>
            <a:r>
              <a:rPr sz="3600" lang="en-US"/>
              <a:t>B</a:t>
            </a:r>
            <a:r>
              <a:rPr sz="3600" lang="en-US"/>
              <a:t>o</a:t>
            </a:r>
            <a:r>
              <a:rPr sz="3600" lang="en-US"/>
              <a:t>a</a:t>
            </a:r>
            <a:r>
              <a:rPr sz="3600" lang="en-US"/>
              <a:t>r</a:t>
            </a:r>
            <a:r>
              <a:rPr sz="3600" lang="en-US"/>
              <a:t>d</a:t>
            </a:r>
            <a:r>
              <a:rPr sz="3600" lang="en-US"/>
              <a:t> </a:t>
            </a:r>
            <a:r>
              <a:rPr sz="3600" lang="en-US"/>
              <a:t>o</a:t>
            </a:r>
            <a:r>
              <a:rPr sz="3600" lang="en-US"/>
              <a:t>f</a:t>
            </a:r>
            <a:r>
              <a:rPr sz="3600" lang="en-US"/>
              <a:t> </a:t>
            </a:r>
            <a:r>
              <a:rPr sz="3600" lang="en-US"/>
              <a:t>D</a:t>
            </a:r>
            <a:r>
              <a:rPr sz="3600" lang="en-US"/>
              <a:t>i</a:t>
            </a:r>
            <a:r>
              <a:rPr sz="3600" lang="en-US"/>
              <a:t>r</a:t>
            </a:r>
            <a:r>
              <a:rPr sz="3600" lang="en-US"/>
              <a:t>e</a:t>
            </a:r>
            <a:r>
              <a:rPr sz="3600" lang="en-US"/>
              <a:t>c</a:t>
            </a:r>
            <a:r>
              <a:rPr sz="3600" lang="en-US"/>
              <a:t>t</a:t>
            </a:r>
            <a:r>
              <a:rPr sz="3600" lang="en-US"/>
              <a:t>o</a:t>
            </a:r>
            <a:r>
              <a:rPr sz="3600" lang="en-US"/>
              <a:t>r</a:t>
            </a:r>
            <a:r>
              <a:rPr sz="3600" lang="en-US"/>
              <a:t>s</a:t>
            </a:r>
            <a:endParaRPr lang="en-US"/>
          </a:p>
        </p:txBody>
      </p:sp>
      <p:sp>
        <p:nvSpPr>
          <p:cNvPr id="1048608" name=""/>
          <p:cNvSpPr>
            <a:spLocks noGrp="1"/>
          </p:cNvSpPr>
          <p:nvPr/>
        </p:nvSpPr>
        <p:spPr>
          <a:xfrm>
            <a:off x="0" y="578990"/>
            <a:ext cx="9139240" cy="1110185"/>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Najeeb PK</a:t>
            </a:r>
            <a:endParaRPr sz="1100" lang="en-US"/>
          </a:p>
          <a:p>
            <a:pPr indent="0" marL="0">
              <a:buNone/>
            </a:pPr>
            <a:r>
              <a:rPr sz="1200" lang="en-US">
                <a:latin typeface="Arial"/>
              </a:rPr>
              <a:t>Chief Financial Officer (CFO)</a:t>
            </a:r>
            <a:endParaRPr sz="1100" lang="en-US"/>
          </a:p>
          <a:p>
            <a:pPr indent="0" marL="0">
              <a:buNone/>
            </a:pPr>
            <a:r>
              <a:rPr sz="1200" i="1" lang="en-US">
                <a:latin typeface="Arial"/>
              </a:rPr>
              <a:t>“Strong financial management is the backbone of our success. At ZHH Group, we focus on smart investments, operational efficiency, and fiscal discipline — ensuring that every venture contributes to our long-term growth and global expansion.”</a:t>
            </a:r>
            <a:endParaRPr i="1" lang="en-US"/>
          </a:p>
        </p:txBody>
      </p:sp>
      <p:sp>
        <p:nvSpPr>
          <p:cNvPr id="1048609" name=""/>
          <p:cNvSpPr>
            <a:spLocks noGrp="1"/>
          </p:cNvSpPr>
          <p:nvPr/>
        </p:nvSpPr>
        <p:spPr>
          <a:xfrm>
            <a:off x="0" y="1672624"/>
            <a:ext cx="9166946" cy="998059"/>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Shamma Al Amri</a:t>
            </a:r>
            <a:endParaRPr sz="1100" lang="en-US"/>
          </a:p>
          <a:p>
            <a:pPr indent="0" marL="0">
              <a:buNone/>
            </a:pPr>
            <a:r>
              <a:rPr sz="1200" lang="en-US">
                <a:latin typeface="Arial"/>
              </a:rPr>
              <a:t>Chief Marketing Officer (CMO)</a:t>
            </a:r>
            <a:endParaRPr sz="1100" lang="en-US"/>
          </a:p>
          <a:p>
            <a:pPr indent="0" marL="0">
              <a:buNone/>
            </a:pPr>
            <a:r>
              <a:rPr sz="1200" i="1" lang="en-US">
                <a:latin typeface="Arial"/>
              </a:rPr>
              <a:t>“ZHH’s strength lies in its diversity and global presence. Through strategic marketing and brand storytelling, we aim to share our vision with the world — highlighting our values, quality, and commitment to excellence in every market we touch.”</a:t>
            </a:r>
            <a:endParaRPr i="1" lang="en-US"/>
          </a:p>
        </p:txBody>
      </p:sp>
      <p:sp>
        <p:nvSpPr>
          <p:cNvPr id="1048810" name=""/>
          <p:cNvSpPr txBox="1"/>
          <p:nvPr/>
        </p:nvSpPr>
        <p:spPr>
          <a:xfrm>
            <a:off x="0" y="2800453"/>
            <a:ext cx="9201685" cy="13360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Mohamed Rafeeq
CEO – ZHH General Trading
</a:t>
            </a:r>
            <a:r>
              <a:rPr sz="1200" i="1" lang="en-US">
                <a:solidFill>
                  <a:srgbClr val="000000"/>
                </a:solidFill>
                <a:latin typeface="Arial"/>
              </a:rPr>
              <a:t>“ZHH General Trading is an Emirati company that reflects the spirit of Dubai — dynamic, global, and forward-looking. We are committed to supporting the UAE’s economic diversification by driving trade excellence across multiple sectors, connecting trusted partners, and promoting ethical, transparent business practices. With innovation and integrity at our core, we aim to be one of the UAE’s leading trading houses recognized for reliability and value creation.”</a:t>
            </a:r>
            <a:endParaRPr sz="2800" i="1" lang="en-US">
              <a:solidFill>
                <a:srgbClr val="000000"/>
              </a:solidFill>
            </a:endParaRPr>
          </a:p>
        </p:txBody>
      </p:sp>
      <p:sp>
        <p:nvSpPr>
          <p:cNvPr id="1048812" name=""/>
          <p:cNvSpPr>
            <a:spLocks noGrp="1"/>
          </p:cNvSpPr>
          <p:nvPr/>
        </p:nvSpPr>
        <p:spPr>
          <a:xfrm>
            <a:off x="-6581" y="4137508"/>
            <a:ext cx="9179206" cy="1440893"/>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200" lang="en-US">
                <a:latin typeface="Arial"/>
              </a:rPr>
              <a:t>Ahmed Ali</a:t>
            </a:r>
            <a:endParaRPr sz="1400" lang="en-US"/>
          </a:p>
          <a:p>
            <a:pPr indent="0" marL="0">
              <a:buNone/>
            </a:pPr>
            <a:r>
              <a:rPr sz="1200" lang="en-US">
                <a:latin typeface="Arial"/>
              </a:rPr>
              <a:t>CEO – ZHH</a:t>
            </a:r>
            <a:r>
              <a:rPr sz="1200" lang="en-US">
                <a:latin typeface="Arial"/>
              </a:rPr>
              <a:t> </a:t>
            </a:r>
            <a:r>
              <a:rPr sz="1200" lang="en-US">
                <a:latin typeface="Arial"/>
              </a:rPr>
              <a:t>Real Estate</a:t>
            </a:r>
            <a:r>
              <a:rPr sz="1200" lang="en-US">
                <a:latin typeface="Arial"/>
              </a:rPr>
              <a:t>s</a:t>
            </a:r>
            <a:endParaRPr sz="1400" lang="en-US"/>
          </a:p>
          <a:p>
            <a:pPr indent="0" marL="0">
              <a:buNone/>
            </a:pPr>
            <a:r>
              <a:rPr sz="1200" i="1" lang="en-US">
                <a:solidFill>
                  <a:srgbClr val="000000"/>
                </a:solidFill>
                <a:latin typeface="Arial"/>
              </a:rPr>
              <a:t>"</a:t>
            </a:r>
            <a:r>
              <a:rPr sz="1200" i="1" lang="en-US">
                <a:solidFill>
                  <a:srgbClr val="000000"/>
                </a:solidFill>
                <a:latin typeface="Arial"/>
              </a:rPr>
              <a:t>At ZHH Investment &amp; Real Estate, we believe in creating lasting value through visionary projects that shape the urban landscape of the UAE. As an Emirati company, we are deeply committed to supporting the national economy by investing in sustainable developments that combine architectural excellence, community well-being, and financial growth. Our goal is to be a trusted name in real estate investment, redefining quality and reliability across the UAE and beyond</a:t>
            </a:r>
            <a:r>
              <a:rPr sz="1200" i="1" lang="en-US">
                <a:solidFill>
                  <a:srgbClr val="000000"/>
                </a:solidFill>
                <a:latin typeface="Arial"/>
              </a:rPr>
              <a:t>.</a:t>
            </a:r>
            <a:r>
              <a:rPr sz="1200" i="1" lang="en-US">
                <a:solidFill>
                  <a:srgbClr val="000000"/>
                </a:solidFill>
                <a:latin typeface="Arial"/>
              </a:rPr>
              <a:t>"</a:t>
            </a:r>
            <a:endParaRPr sz="140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13" name=""/>
          <p:cNvSpPr>
            <a:spLocks noGrp="1"/>
          </p:cNvSpPr>
          <p:nvPr>
            <p:ph type="title"/>
          </p:nvPr>
        </p:nvSpPr>
        <p:spPr/>
        <p:txBody>
          <a:bodyPr/>
          <a:p>
            <a:r>
              <a:rPr lang="en-US"/>
              <a:t> </a:t>
            </a:r>
            <a:r>
              <a:rPr lang="en-US"/>
              <a:t>B</a:t>
            </a:r>
            <a:r>
              <a:rPr lang="en-US"/>
              <a:t>o</a:t>
            </a:r>
            <a:r>
              <a:rPr lang="en-US"/>
              <a:t>a</a:t>
            </a:r>
            <a:r>
              <a:rPr lang="en-US"/>
              <a:t>r</a:t>
            </a:r>
            <a:r>
              <a:rPr lang="en-US"/>
              <a:t>d</a:t>
            </a:r>
            <a:r>
              <a:rPr lang="en-US"/>
              <a:t> </a:t>
            </a:r>
            <a:r>
              <a:rPr lang="en-US"/>
              <a:t>o</a:t>
            </a:r>
            <a:r>
              <a:rPr lang="en-US"/>
              <a:t>f</a:t>
            </a:r>
            <a:r>
              <a:rPr lang="en-US"/>
              <a:t> </a:t>
            </a:r>
            <a:r>
              <a:rPr lang="en-US"/>
              <a:t>D</a:t>
            </a:r>
            <a:r>
              <a:rPr lang="en-US"/>
              <a:t>i</a:t>
            </a:r>
            <a:r>
              <a:rPr lang="en-US"/>
              <a:t>r</a:t>
            </a:r>
            <a:r>
              <a:rPr lang="en-US"/>
              <a:t>e</a:t>
            </a:r>
            <a:r>
              <a:rPr lang="en-US"/>
              <a:t>c</a:t>
            </a:r>
            <a:r>
              <a:rPr lang="en-US"/>
              <a:t>t</a:t>
            </a:r>
            <a:r>
              <a:rPr lang="en-US"/>
              <a:t>o</a:t>
            </a:r>
            <a:r>
              <a:rPr lang="en-US"/>
              <a:t>r</a:t>
            </a:r>
            <a:r>
              <a:rPr lang="en-US"/>
              <a:t>s</a:t>
            </a:r>
            <a:endParaRPr lang="en-US"/>
          </a:p>
        </p:txBody>
      </p:sp>
      <p:sp>
        <p:nvSpPr>
          <p:cNvPr id="1048614" name=""/>
          <p:cNvSpPr>
            <a:spLocks noGrp="1"/>
          </p:cNvSpPr>
          <p:nvPr/>
        </p:nvSpPr>
        <p:spPr>
          <a:xfrm>
            <a:off x="59374" y="1602244"/>
            <a:ext cx="9083609" cy="1978741"/>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600" lang="en-US">
                <a:latin typeface="Arial"/>
              </a:rPr>
              <a:t>Shadi</a:t>
            </a:r>
            <a:endParaRPr sz="1400" lang="en-US"/>
          </a:p>
          <a:p>
            <a:pPr indent="0" marL="0">
              <a:buNone/>
            </a:pPr>
            <a:r>
              <a:rPr sz="1600" lang="en-US">
                <a:latin typeface="Arial"/>
              </a:rPr>
              <a:t>CEO – ZHH Construction</a:t>
            </a:r>
            <a:endParaRPr sz="1400" lang="en-US"/>
          </a:p>
          <a:p>
            <a:pPr indent="0" marL="0">
              <a:buNone/>
            </a:pPr>
            <a:r>
              <a:rPr sz="1600" i="1" lang="en-US">
                <a:solidFill>
                  <a:srgbClr val="000000"/>
                </a:solidFill>
                <a:latin typeface="Arial"/>
              </a:rPr>
              <a:t>"</a:t>
            </a:r>
            <a:r>
              <a:rPr sz="1600" i="1" lang="en-US">
                <a:solidFill>
                  <a:srgbClr val="000000"/>
                </a:solidFill>
                <a:latin typeface="Arial"/>
              </a:rPr>
              <a:t>Z</a:t>
            </a:r>
            <a:r>
              <a:rPr sz="1600" i="1" lang="en-US">
                <a:solidFill>
                  <a:srgbClr val="000000"/>
                </a:solidFill>
                <a:latin typeface="Arial"/>
              </a:rPr>
              <a:t>HH Construction represents the strength and ambition of an Emirati company committed to building the future of the UAE. Our vision is to become one of the nation’s leading construction firms — delivering sustainable, world-class projects that enhance infrastructure, empower communities, and contribute to the UAE’s economic growth. Guided by precision, innovation, and integrity, we build with pride and purpose for generations to come.”</a:t>
            </a:r>
            <a:endParaRPr sz="2800" i="1" lang="en-US">
              <a:solidFill>
                <a:srgbClr val="000000"/>
              </a:solidFill>
            </a:endParaRPr>
          </a:p>
        </p:txBody>
      </p:sp>
      <p:sp>
        <p:nvSpPr>
          <p:cNvPr id="1048615" name=""/>
          <p:cNvSpPr txBox="1"/>
          <p:nvPr/>
        </p:nvSpPr>
        <p:spPr>
          <a:xfrm>
            <a:off x="59373" y="3666012"/>
            <a:ext cx="9088645" cy="17805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600" lang="en-US">
                <a:solidFill>
                  <a:srgbClr val="000000"/>
                </a:solidFill>
                <a:latin typeface="Arial"/>
              </a:rPr>
              <a:t>M</a:t>
            </a:r>
            <a:r>
              <a:rPr sz="1600" lang="en-US">
                <a:solidFill>
                  <a:srgbClr val="000000"/>
                </a:solidFill>
                <a:latin typeface="Arial"/>
              </a:rPr>
              <a:t>o</a:t>
            </a:r>
            <a:r>
              <a:rPr sz="1600" lang="en-US">
                <a:solidFill>
                  <a:srgbClr val="000000"/>
                </a:solidFill>
                <a:latin typeface="Arial"/>
              </a:rPr>
              <a:t>h</a:t>
            </a:r>
            <a:r>
              <a:rPr sz="1600" lang="en-US">
                <a:solidFill>
                  <a:srgbClr val="000000"/>
                </a:solidFill>
                <a:latin typeface="Arial"/>
              </a:rPr>
              <a:t>a</a:t>
            </a:r>
            <a:r>
              <a:rPr sz="1600" lang="en-US">
                <a:solidFill>
                  <a:srgbClr val="000000"/>
                </a:solidFill>
                <a:latin typeface="Arial"/>
              </a:rPr>
              <a:t>m</a:t>
            </a:r>
            <a:r>
              <a:rPr sz="1600" lang="en-US">
                <a:solidFill>
                  <a:srgbClr val="000000"/>
                </a:solidFill>
                <a:latin typeface="Arial"/>
              </a:rPr>
              <a:t>e</a:t>
            </a:r>
            <a:r>
              <a:rPr sz="1600" lang="en-US">
                <a:solidFill>
                  <a:srgbClr val="000000"/>
                </a:solidFill>
                <a:latin typeface="Arial"/>
              </a:rPr>
              <a:t>d</a:t>
            </a:r>
            <a:r>
              <a:rPr sz="1600" lang="en-US">
                <a:solidFill>
                  <a:srgbClr val="000000"/>
                </a:solidFill>
                <a:latin typeface="Arial"/>
              </a:rPr>
              <a:t> </a:t>
            </a:r>
            <a:r>
              <a:rPr sz="1600" lang="en-US">
                <a:solidFill>
                  <a:srgbClr val="000000"/>
                </a:solidFill>
                <a:latin typeface="Arial"/>
              </a:rPr>
              <a:t>A</a:t>
            </a:r>
            <a:r>
              <a:rPr sz="1600" lang="en-US">
                <a:solidFill>
                  <a:srgbClr val="000000"/>
                </a:solidFill>
                <a:latin typeface="Arial"/>
              </a:rPr>
              <a:t>l</a:t>
            </a:r>
            <a:r>
              <a:rPr sz="1600" lang="en-US">
                <a:solidFill>
                  <a:srgbClr val="000000"/>
                </a:solidFill>
                <a:latin typeface="Arial"/>
              </a:rPr>
              <a:t> </a:t>
            </a:r>
            <a:r>
              <a:rPr sz="1600" lang="en-US">
                <a:solidFill>
                  <a:srgbClr val="000000"/>
                </a:solidFill>
                <a:latin typeface="Arial"/>
              </a:rPr>
              <a:t>H</a:t>
            </a:r>
            <a:r>
              <a:rPr sz="1600" lang="en-US">
                <a:solidFill>
                  <a:srgbClr val="000000"/>
                </a:solidFill>
                <a:latin typeface="Arial"/>
              </a:rPr>
              <a:t>a</a:t>
            </a:r>
            <a:r>
              <a:rPr sz="1600" lang="en-US">
                <a:solidFill>
                  <a:srgbClr val="000000"/>
                </a:solidFill>
                <a:latin typeface="Arial"/>
              </a:rPr>
              <a:t>m</a:t>
            </a:r>
            <a:r>
              <a:rPr sz="1600" lang="en-US">
                <a:solidFill>
                  <a:srgbClr val="000000"/>
                </a:solidFill>
                <a:latin typeface="Arial"/>
              </a:rPr>
              <a:t>m</a:t>
            </a:r>
            <a:r>
              <a:rPr sz="1600" lang="en-US">
                <a:solidFill>
                  <a:srgbClr val="000000"/>
                </a:solidFill>
                <a:latin typeface="Arial"/>
              </a:rPr>
              <a:t>a</a:t>
            </a:r>
            <a:r>
              <a:rPr sz="1600" lang="en-US">
                <a:solidFill>
                  <a:srgbClr val="000000"/>
                </a:solidFill>
                <a:latin typeface="Arial"/>
              </a:rPr>
              <a:t>d</a:t>
            </a:r>
            <a:r>
              <a:rPr sz="1600" lang="en-US">
                <a:solidFill>
                  <a:srgbClr val="000000"/>
                </a:solidFill>
                <a:latin typeface="Arial"/>
              </a:rPr>
              <a:t>i</a:t>
            </a:r>
            <a:r>
              <a:rPr sz="1600" lang="en-US">
                <a:solidFill>
                  <a:srgbClr val="000000"/>
                </a:solidFill>
                <a:latin typeface="Arial"/>
              </a:rPr>
              <a:t>
Founder &amp; CEO – Jewelust
</a:t>
            </a:r>
            <a:r>
              <a:rPr sz="1600" i="1" lang="en-US">
                <a:solidFill>
                  <a:srgbClr val="000000"/>
                </a:solidFill>
                <a:latin typeface="Arial"/>
              </a:rPr>
              <a:t>“Gold is more than a commodity — it is security, strength, and enduring value. From Africa’s licensed gold sources to Dubai’s global bullion hub, Jewelust is building a trusted bridge between origin and investment. With transparency, integrity, and innovation at our core, we empower investors, strengthen markets, and deliver wealth that lasts for generations.”</a:t>
            </a:r>
            <a:endParaRPr sz="1600" i="1" lang="en-US">
              <a:solidFill>
                <a:srgbClr val="000000"/>
              </a:solidFill>
            </a:endParaRPr>
          </a:p>
        </p:txBody>
      </p:sp>
      <p:sp>
        <p:nvSpPr>
          <p:cNvPr id="1048616" name=""/>
          <p:cNvSpPr>
            <a:spLocks noGrp="1"/>
          </p:cNvSpPr>
          <p:nvPr/>
        </p:nvSpPr>
        <p:spPr>
          <a:xfrm>
            <a:off x="35253" y="5505009"/>
            <a:ext cx="9059094" cy="1196270"/>
          </a:xfrm>
          <a:prstGeom prst="rect"/>
        </p:spPr>
        <p:txBody>
          <a:bodyPr bIns="45720" lIns="91440" rIns="91440" rtlCol="0" tIns="45720" vert="horz">
            <a:normAutofit fontScale="93750"/>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600" lang="en-US">
                <a:latin typeface="Arial"/>
              </a:rPr>
              <a:t>Closing Note for the Management Page</a:t>
            </a:r>
            <a:endParaRPr sz="1400" lang="en-US"/>
          </a:p>
          <a:p>
            <a:pPr indent="0" marL="0">
              <a:buNone/>
            </a:pPr>
            <a:r>
              <a:rPr sz="1600" i="1" lang="en-US">
                <a:latin typeface="Arial"/>
              </a:rPr>
              <a:t>“Together, the leadership team of ZHH Group Holding represents a shared vision — to build trust, empower innovation, and connect markets across continents. Guided by strong values and a commitment to excellence, we continue to shape the future with determination and purpose.”</a:t>
            </a:r>
            <a:endParaRPr i="1"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17" name=""/>
          <p:cNvSpPr>
            <a:spLocks noGrp="1"/>
          </p:cNvSpPr>
          <p:nvPr>
            <p:ph type="title"/>
          </p:nvPr>
        </p:nvSpPr>
        <p:spPr>
          <a:xfrm>
            <a:off x="106876" y="-180721"/>
            <a:ext cx="7886700" cy="1325563"/>
          </a:xfrm>
        </p:spPr>
        <p:txBody>
          <a:bodyPr/>
          <a:p>
            <a:r>
              <a:rPr sz="3600" lang="en-US"/>
              <a:t>O</a:t>
            </a:r>
            <a:r>
              <a:rPr sz="3600" lang="en-US"/>
              <a:t>u</a:t>
            </a:r>
            <a:r>
              <a:rPr sz="3600" lang="en-US"/>
              <a:t>r</a:t>
            </a:r>
            <a:r>
              <a:rPr sz="3600" lang="en-US"/>
              <a:t> </a:t>
            </a:r>
            <a:r>
              <a:rPr sz="3600" lang="en-US"/>
              <a:t>S</a:t>
            </a:r>
            <a:r>
              <a:rPr sz="3600" lang="en-US"/>
              <a:t>t</a:t>
            </a:r>
            <a:r>
              <a:rPr sz="3600" lang="en-US"/>
              <a:t>r</a:t>
            </a:r>
            <a:r>
              <a:rPr sz="3600" lang="en-US"/>
              <a:t>u</a:t>
            </a:r>
            <a:r>
              <a:rPr sz="3600" lang="en-US"/>
              <a:t>c</a:t>
            </a:r>
            <a:r>
              <a:rPr sz="3600" lang="en-US"/>
              <a:t>t</a:t>
            </a:r>
            <a:r>
              <a:rPr sz="3600" lang="en-US"/>
              <a:t>u</a:t>
            </a:r>
            <a:r>
              <a:rPr sz="3600" lang="en-US"/>
              <a:t>r</a:t>
            </a:r>
            <a:r>
              <a:rPr sz="3600" lang="en-US"/>
              <a:t>e</a:t>
            </a:r>
            <a:endParaRPr lang="en-US"/>
          </a:p>
        </p:txBody>
      </p:sp>
      <p:sp>
        <p:nvSpPr>
          <p:cNvPr id="1048618" name=""/>
          <p:cNvSpPr txBox="1"/>
          <p:nvPr/>
        </p:nvSpPr>
        <p:spPr>
          <a:xfrm>
            <a:off x="7990" y="891142"/>
            <a:ext cx="9162178" cy="24028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Our Subsidiaries
🏗️ ZHH Construction
Building with Integrity &amp; Precision
An Emirati company delivering sustainable, world-class infrastructure that supports the UAE’s growth and modernization.
Goal: To be one of the nation’s leading construction firms known for reliability and innovation.
🏢 ZHH Real Estate</a:t>
            </a:r>
            <a:r>
              <a:rPr sz="1200" lang="en-US">
                <a:solidFill>
                  <a:srgbClr val="000000"/>
                </a:solidFill>
                <a:latin typeface="Arial"/>
              </a:rPr>
              <a:t>s</a:t>
            </a:r>
            <a:r>
              <a:rPr sz="1200" lang="en-US">
                <a:solidFill>
                  <a:srgbClr val="000000"/>
                </a:solidFill>
                <a:latin typeface="Arial"/>
              </a:rPr>
              <a:t>
Creating Value through Vision
Focused on premium developments and sustainable real-estate investments that enrich communities and strengthen the national economy.
Goal: To redefine quality living and investment opportunities in the UAE.</a:t>
            </a:r>
            <a:endParaRPr sz="2800" lang="en-US">
              <a:solidFill>
                <a:srgbClr val="000000"/>
              </a:solidFill>
            </a:endParaRPr>
          </a:p>
        </p:txBody>
      </p:sp>
      <p:sp>
        <p:nvSpPr>
          <p:cNvPr id="1048619" name=""/>
          <p:cNvSpPr txBox="1"/>
          <p:nvPr/>
        </p:nvSpPr>
        <p:spPr>
          <a:xfrm>
            <a:off x="3651" y="3443873"/>
            <a:ext cx="9166516" cy="9804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ea typeface="Arial"/>
              </a:rPr>
              <a:t>🌐 ZHH General Trading
Connecting Markets, Empowering Trade
A dynamic Emirati trading house bridging regional and global markets with transparency and compliance.
Goal: To support the UAE’s diversification strategy and become a trusted global trade partner.</a:t>
            </a:r>
            <a:endParaRPr sz="2800" lang="en-US">
              <a:solidFill>
                <a:srgbClr val="000000"/>
              </a:solidFill>
            </a:endParaRPr>
          </a:p>
        </p:txBody>
      </p:sp>
      <p:sp>
        <p:nvSpPr>
          <p:cNvPr id="1048620" name=""/>
          <p:cNvSpPr txBox="1"/>
          <p:nvPr/>
        </p:nvSpPr>
        <p:spPr>
          <a:xfrm>
            <a:off x="7989" y="4586238"/>
            <a:ext cx="9207069" cy="1158241"/>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ea typeface="Arial"/>
              </a:rPr>
              <a:t>💎 Jewelust – Gold &amp; Bullion Trading
Where Wealth Becomes Legacy
The Group’s flagship in gold and bullion, representing Dubai’s leadership in global precious-metal trade.
Responsible sourcing from Africa, refining in Turkey, and trading through Dubai’s secure market channels.
Goal: To be the UAE’s most trusted name in ethical, transparent, and investment-grade gold trading.</a:t>
            </a:r>
            <a:endParaRPr sz="2800" lang="en-US">
              <a:solidFill>
                <a:srgbClr val="000000"/>
              </a:solidFill>
            </a:endParaRPr>
          </a:p>
        </p:txBody>
      </p:sp>
      <p:sp>
        <p:nvSpPr>
          <p:cNvPr id="1048621" name=""/>
          <p:cNvSpPr txBox="1"/>
          <p:nvPr/>
        </p:nvSpPr>
        <p:spPr>
          <a:xfrm>
            <a:off x="7990" y="5861686"/>
            <a:ext cx="9163473" cy="802640"/>
          </a:xfrm>
          <a:prstGeom prst="rect"/>
        </p:spPr>
        <p:txBody>
          <a:bodyPr rtlCol="0" wrap="square">
            <a:spAutoFit/>
          </a:bodyPr>
          <a:p>
            <a:r>
              <a:rPr sz="1200" lang="en-US">
                <a:solidFill>
                  <a:srgbClr val="000000"/>
                </a:solidFill>
              </a:rPr>
              <a:t>✨ Closing Statement
ZHH Group Holding continues to expand its legacy as an Emirati-driven enterprise that builds, trades, and invests with integrity and innovation — strengthening the UAE’s role as a global hub for excellence.</a:t>
            </a:r>
            <a:endParaRPr sz="2800" lang="en-US">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57" name=""/>
        <p:cNvGrpSpPr/>
        <p:nvPr/>
      </p:nvGrpSpPr>
      <p:grpSpPr>
        <a:xfrm>
          <a:off x="0" y="0"/>
          <a:ext cx="0" cy="0"/>
          <a:chOff x="0" y="0"/>
          <a:chExt cx="0" cy="0"/>
        </a:xfrm>
      </p:grpSpPr>
      <p:sp>
        <p:nvSpPr>
          <p:cNvPr id="1048800" name=""/>
          <p:cNvSpPr>
            <a:spLocks noGrp="1"/>
          </p:cNvSpPr>
          <p:nvPr>
            <p:ph type="title"/>
          </p:nvPr>
        </p:nvSpPr>
        <p:spPr>
          <a:xfrm>
            <a:off x="374293" y="-337765"/>
            <a:ext cx="7886700" cy="1325563"/>
          </a:xfrm>
        </p:spPr>
        <p:txBody>
          <a:bodyPr/>
          <a:p>
            <a:r>
              <a:rPr sz="3200" lang="en-US"/>
              <a:t> </a:t>
            </a:r>
            <a:r>
              <a:rPr sz="3200" lang="en-US"/>
              <a:t>Z</a:t>
            </a:r>
            <a:r>
              <a:rPr sz="3200" lang="en-US"/>
              <a:t>H</a:t>
            </a:r>
            <a:r>
              <a:rPr sz="3200" lang="en-US"/>
              <a:t>H</a:t>
            </a:r>
            <a:r>
              <a:rPr sz="3200" lang="en-US"/>
              <a:t> </a:t>
            </a:r>
            <a:r>
              <a:rPr sz="3200" lang="en-US"/>
              <a:t>C</a:t>
            </a:r>
            <a:r>
              <a:rPr sz="3200" lang="en-US"/>
              <a:t>o</a:t>
            </a:r>
            <a:r>
              <a:rPr sz="3200" lang="en-US"/>
              <a:t>n</a:t>
            </a:r>
            <a:r>
              <a:rPr sz="3200" lang="en-US"/>
              <a:t>t</a:t>
            </a:r>
            <a:r>
              <a:rPr sz="3200" lang="en-US"/>
              <a:t>r</a:t>
            </a:r>
            <a:r>
              <a:rPr sz="3200" lang="en-US"/>
              <a:t>u</a:t>
            </a:r>
            <a:r>
              <a:rPr sz="3200" lang="en-US"/>
              <a:t>c</a:t>
            </a:r>
            <a:r>
              <a:rPr sz="3200" lang="en-US"/>
              <a:t>t</a:t>
            </a:r>
            <a:r>
              <a:rPr sz="3200" lang="en-US"/>
              <a:t>i</a:t>
            </a:r>
            <a:r>
              <a:rPr sz="3200" lang="en-US"/>
              <a:t>o</a:t>
            </a:r>
            <a:r>
              <a:rPr sz="3200" lang="en-US"/>
              <a:t>n</a:t>
            </a:r>
            <a:endParaRPr lang="en-US"/>
          </a:p>
        </p:txBody>
      </p:sp>
      <p:pic>
        <p:nvPicPr>
          <p:cNvPr id="2097183" name=""/>
          <p:cNvPicPr>
            <a:picLocks/>
          </p:cNvPicPr>
          <p:nvPr/>
        </p:nvPicPr>
        <p:blipFill>
          <a:blip xmlns:r="http://schemas.openxmlformats.org/officeDocument/2006/relationships" r:embed="rId1"/>
          <a:stretch>
            <a:fillRect/>
          </a:stretch>
        </p:blipFill>
        <p:spPr>
          <a:xfrm rot="0">
            <a:off x="7377989" y="0"/>
            <a:ext cx="1766011" cy="1260024"/>
          </a:xfrm>
          <a:prstGeom prst="rect"/>
        </p:spPr>
      </p:pic>
      <p:sp>
        <p:nvSpPr>
          <p:cNvPr id="1048803" name=""/>
          <p:cNvSpPr txBox="1"/>
          <p:nvPr/>
        </p:nvSpPr>
        <p:spPr>
          <a:xfrm>
            <a:off x="635424" y="630012"/>
            <a:ext cx="4572000" cy="269240"/>
          </a:xfrm>
          <a:prstGeom prst="rect"/>
        </p:spPr>
        <p:txBody>
          <a:bodyPr rtlCol="0" wrap="square">
            <a:spAutoFit/>
          </a:bodyPr>
          <a:p>
            <a:r>
              <a:rPr sz="1200" i="1" lang="en-US">
                <a:solidFill>
                  <a:srgbClr val="000000"/>
                </a:solidFill>
                <a:ea typeface="Arial"/>
              </a:rPr>
              <a:t>Delivering Excellence, Building the Nation</a:t>
            </a:r>
            <a:endParaRPr sz="2800" i="1" lang="en-US">
              <a:solidFill>
                <a:srgbClr val="000000"/>
              </a:solidFill>
            </a:endParaRPr>
          </a:p>
        </p:txBody>
      </p:sp>
      <p:sp>
        <p:nvSpPr>
          <p:cNvPr id="1048804" name=""/>
          <p:cNvSpPr txBox="1"/>
          <p:nvPr/>
        </p:nvSpPr>
        <p:spPr>
          <a:xfrm>
            <a:off x="-2595" y="957218"/>
            <a:ext cx="9175170" cy="4549140"/>
          </a:xfrm>
          <a:prstGeom prst="rect"/>
        </p:spPr>
        <p:txBody>
          <a:bodyPr rtlCol="0" wrap="square">
            <a:spAutoFit/>
          </a:bodyPr>
          <a:p>
            <a:r>
              <a:rPr sz="1100" lang="en-US">
                <a:solidFill>
                  <a:srgbClr val="000000"/>
                </a:solidFill>
              </a:rPr>
              <a:t>Overview
ZHH Construction is the engineering and contracting arm of the Group, delivering high-quality, sustainable construction solutions that contribute to the UAE’s national development. The company focuses on precision and safety across residential, commercial, and infrastructure projects. 
Establishment
Founded in 2003 as the Group’s first operating entity, ZHH Construction began as a contracting and building maintenance business in Abu Dhabi, supporting national infrastructure growth. It continues to expand its footprint as a trusted contractor in the UAE. 
Core Activities
EPC &amp; general contracting works
Construction of residential, commercial, and industrial properties
Infrastructure &amp; utility projects
Green construction and smart-system implementation
Building maintenance and facility enhancements</a:t>
            </a:r>
            <a:endParaRPr sz="1000" lang="en-US">
              <a:solidFill>
                <a:srgbClr val="000000"/>
              </a:solidFill>
            </a:endParaRPr>
          </a:p>
          <a:p>
            <a:endParaRPr sz="1100" lang="en-US">
              <a:solidFill>
                <a:srgbClr val="000000"/>
              </a:solidFill>
            </a:endParaRPr>
          </a:p>
          <a:p>
            <a:r>
              <a:rPr sz="1100" lang="en-US">
                <a:solidFill>
                  <a:srgbClr val="000000"/>
                </a:solidFill>
              </a:rPr>
              <a:t>C</a:t>
            </a:r>
            <a:r>
              <a:rPr sz="1100" lang="en-US">
                <a:solidFill>
                  <a:srgbClr val="000000"/>
                </a:solidFill>
              </a:rPr>
              <a:t>o</a:t>
            </a:r>
            <a:r>
              <a:rPr sz="1100" lang="en-US">
                <a:solidFill>
                  <a:srgbClr val="000000"/>
                </a:solidFill>
              </a:rPr>
              <a:t>m</a:t>
            </a:r>
            <a:r>
              <a:rPr sz="1100" lang="en-US">
                <a:solidFill>
                  <a:srgbClr val="000000"/>
                </a:solidFill>
              </a:rPr>
              <a:t>p</a:t>
            </a:r>
            <a:r>
              <a:rPr sz="1100" lang="en-US">
                <a:solidFill>
                  <a:srgbClr val="000000"/>
                </a:solidFill>
              </a:rPr>
              <a:t>l</a:t>
            </a:r>
            <a:r>
              <a:rPr sz="1100" lang="en-US">
                <a:solidFill>
                  <a:srgbClr val="000000"/>
                </a:solidFill>
              </a:rPr>
              <a:t>e</a:t>
            </a:r>
            <a:r>
              <a:rPr sz="1100" lang="en-US">
                <a:solidFill>
                  <a:srgbClr val="000000"/>
                </a:solidFill>
              </a:rPr>
              <a:t>t</a:t>
            </a:r>
            <a:r>
              <a:rPr sz="1100" lang="en-US">
                <a:solidFill>
                  <a:srgbClr val="000000"/>
                </a:solidFill>
              </a:rPr>
              <a:t>e</a:t>
            </a:r>
            <a:r>
              <a:rPr sz="1100" lang="en-US">
                <a:solidFill>
                  <a:srgbClr val="000000"/>
                </a:solidFill>
              </a:rPr>
              <a:t>d</a:t>
            </a:r>
            <a:r>
              <a:rPr sz="1100" lang="en-US">
                <a:solidFill>
                  <a:srgbClr val="000000"/>
                </a:solidFill>
              </a:rPr>
              <a:t> </a:t>
            </a:r>
            <a:r>
              <a:rPr sz="1100" lang="en-US">
                <a:solidFill>
                  <a:srgbClr val="000000"/>
                </a:solidFill>
              </a:rPr>
              <a:t>P</a:t>
            </a:r>
            <a:r>
              <a:rPr sz="1100" lang="en-US">
                <a:solidFill>
                  <a:srgbClr val="000000"/>
                </a:solidFill>
              </a:rPr>
              <a:t>r</a:t>
            </a:r>
            <a:r>
              <a:rPr sz="1100" lang="en-US">
                <a:solidFill>
                  <a:srgbClr val="000000"/>
                </a:solidFill>
              </a:rPr>
              <a:t>o</a:t>
            </a:r>
            <a:r>
              <a:rPr sz="1100" lang="en-US">
                <a:solidFill>
                  <a:srgbClr val="000000"/>
                </a:solidFill>
              </a:rPr>
              <a:t>j</a:t>
            </a:r>
            <a:r>
              <a:rPr sz="1100" lang="en-US">
                <a:solidFill>
                  <a:srgbClr val="000000"/>
                </a:solidFill>
              </a:rPr>
              <a:t>e</a:t>
            </a:r>
            <a:r>
              <a:rPr sz="1100" lang="en-US">
                <a:solidFill>
                  <a:srgbClr val="000000"/>
                </a:solidFill>
              </a:rPr>
              <a:t>c</a:t>
            </a:r>
            <a:r>
              <a:rPr sz="1100" lang="en-US">
                <a:solidFill>
                  <a:srgbClr val="000000"/>
                </a:solidFill>
              </a:rPr>
              <a:t>t</a:t>
            </a:r>
            <a:r>
              <a:rPr sz="1100" lang="en-US">
                <a:solidFill>
                  <a:srgbClr val="000000"/>
                </a:solidFill>
              </a:rPr>
              <a:t>s</a:t>
            </a:r>
            <a:r>
              <a:rPr sz="1100" lang="en-US">
                <a:solidFill>
                  <a:srgbClr val="000000"/>
                </a:solidFill>
              </a:rPr>
              <a:t> </a:t>
            </a:r>
            <a:r>
              <a:rPr sz="1100" lang="en-US">
                <a:solidFill>
                  <a:srgbClr val="000000"/>
                </a:solidFill>
              </a:rPr>
              <a:t>&amp;</a:t>
            </a:r>
            <a:r>
              <a:rPr sz="1100" lang="en-US">
                <a:solidFill>
                  <a:srgbClr val="000000"/>
                </a:solidFill>
              </a:rPr>
              <a:t> </a:t>
            </a:r>
            <a:r>
              <a:rPr sz="1100" lang="en-US">
                <a:solidFill>
                  <a:srgbClr val="000000"/>
                </a:solidFill>
              </a:rPr>
              <a:t>Achievements</a:t>
            </a:r>
            <a:endParaRPr sz="1000" lang="en-US">
              <a:solidFill>
                <a:srgbClr val="000000"/>
              </a:solidFill>
            </a:endParaRPr>
          </a:p>
          <a:p>
            <a:endParaRPr sz="1100" lang="en-US">
              <a:solidFill>
                <a:srgbClr val="000000"/>
              </a:solidFill>
            </a:endParaRPr>
          </a:p>
          <a:p>
            <a:r>
              <a:rPr sz="1100" lang="en-US">
                <a:solidFill>
                  <a:srgbClr val="000000"/>
                </a:solidFill>
              </a:rPr>
              <a:t>24+ completed projects across the UAE (2020–2024) with 100% on-time &amp; on-budget delivery </a:t>
            </a:r>
            <a:endParaRPr sz="1000" lang="en-US">
              <a:solidFill>
                <a:srgbClr val="000000"/>
              </a:solidFill>
            </a:endParaRPr>
          </a:p>
          <a:p>
            <a:r>
              <a:rPr sz="1100" lang="en-US">
                <a:solidFill>
                  <a:srgbClr val="000000"/>
                </a:solidFill>
              </a:rPr>
              <a:t>Industrial housing &amp; logistics facilities in Dubai </a:t>
            </a:r>
            <a:endParaRPr sz="1000" lang="en-US">
              <a:solidFill>
                <a:srgbClr val="000000"/>
              </a:solidFill>
            </a:endParaRPr>
          </a:p>
          <a:p>
            <a:r>
              <a:rPr sz="1100" lang="en-US">
                <a:solidFill>
                  <a:srgbClr val="000000"/>
                </a:solidFill>
              </a:rPr>
              <a:t>Al Ain commercial &amp; residential development </a:t>
            </a:r>
            <a:endParaRPr sz="1000" lang="en-US">
              <a:solidFill>
                <a:srgbClr val="000000"/>
              </a:solidFill>
            </a:endParaRPr>
          </a:p>
          <a:p>
            <a:r>
              <a:rPr sz="1100" lang="en-US">
                <a:solidFill>
                  <a:srgbClr val="000000"/>
                </a:solidFill>
              </a:rPr>
              <a:t>Municipal infrastructure upgrades across Northern Emirates </a:t>
            </a:r>
            <a:endParaRPr sz="1000" lang="en-US">
              <a:solidFill>
                <a:srgbClr val="000000"/>
              </a:solidFill>
            </a:endParaRPr>
          </a:p>
          <a:p>
            <a:r>
              <a:rPr sz="1100" lang="en-US">
                <a:solidFill>
                  <a:srgbClr val="000000"/>
                </a:solidFill>
              </a:rPr>
              <a:t>Smart-city pilot utilities implementation in Abu Dhabi </a:t>
            </a:r>
            <a:endParaRPr sz="1000" lang="en-US">
              <a:solidFill>
                <a:srgbClr val="000000"/>
              </a:solidFill>
            </a:endParaRPr>
          </a:p>
          <a:p>
            <a:r>
              <a:rPr sz="1100" lang="en-US">
                <a:solidFill>
                  <a:srgbClr val="000000"/>
                </a:solidFill>
              </a:rPr>
              <a:t>Zero-incident safety record on major projects </a:t>
            </a:r>
            <a:endParaRPr sz="1200" lang="en-US">
              <a:solidFill>
                <a:srgbClr val="000000"/>
              </a:solidFill>
            </a:endParaRPr>
          </a:p>
        </p:txBody>
      </p:sp>
      <p:sp>
        <p:nvSpPr>
          <p:cNvPr id="1048806" name=""/>
          <p:cNvSpPr>
            <a:spLocks noGrp="1"/>
          </p:cNvSpPr>
          <p:nvPr/>
        </p:nvSpPr>
        <p:spPr>
          <a:xfrm>
            <a:off x="0" y="5566501"/>
            <a:ext cx="9171979" cy="1307192"/>
          </a:xfrm>
          <a:prstGeom prst="rect"/>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marL="0">
              <a:buNone/>
            </a:pPr>
            <a:r>
              <a:rPr sz="1100" lang="en-US">
                <a:latin typeface="Arial"/>
              </a:rPr>
              <a:t>Shadi</a:t>
            </a:r>
            <a:r>
              <a:rPr sz="1100" lang="en-US">
                <a:latin typeface="Arial"/>
              </a:rPr>
              <a:t> </a:t>
            </a:r>
            <a:r>
              <a:rPr sz="1100" lang="en-US">
                <a:latin typeface="Arial"/>
              </a:rPr>
              <a:t>M</a:t>
            </a:r>
            <a:r>
              <a:rPr sz="1100" lang="en-US">
                <a:latin typeface="Arial"/>
              </a:rPr>
              <a:t>o</a:t>
            </a:r>
            <a:r>
              <a:rPr sz="1100" lang="en-US">
                <a:latin typeface="Arial"/>
              </a:rPr>
              <a:t>h</a:t>
            </a:r>
            <a:r>
              <a:rPr sz="1100" lang="en-US">
                <a:latin typeface="Arial"/>
              </a:rPr>
              <a:t>a</a:t>
            </a:r>
            <a:r>
              <a:rPr sz="1100" lang="en-US">
                <a:latin typeface="Arial"/>
              </a:rPr>
              <a:t>m</a:t>
            </a:r>
            <a:r>
              <a:rPr sz="1100" lang="en-US">
                <a:latin typeface="Arial"/>
              </a:rPr>
              <a:t>e</a:t>
            </a:r>
            <a:r>
              <a:rPr sz="1100" lang="en-US">
                <a:latin typeface="Arial"/>
              </a:rPr>
              <a:t>d</a:t>
            </a:r>
            <a:endParaRPr sz="1000" lang="en-US"/>
          </a:p>
          <a:p>
            <a:pPr indent="0" marL="0">
              <a:buNone/>
            </a:pPr>
            <a:r>
              <a:rPr sz="1100" lang="en-US">
                <a:latin typeface="Arial"/>
              </a:rPr>
              <a:t>CEO – ZHH Construction</a:t>
            </a:r>
            <a:endParaRPr sz="1000" lang="en-US"/>
          </a:p>
          <a:p>
            <a:pPr indent="0" marL="0">
              <a:buNone/>
            </a:pPr>
            <a:r>
              <a:rPr sz="1100" i="1" lang="en-US">
                <a:solidFill>
                  <a:srgbClr val="000000"/>
                </a:solidFill>
                <a:latin typeface="Arial"/>
              </a:rPr>
              <a:t>"</a:t>
            </a:r>
            <a:r>
              <a:rPr sz="1100" i="1" lang="en-US">
                <a:solidFill>
                  <a:srgbClr val="000000"/>
                </a:solidFill>
                <a:latin typeface="Arial"/>
              </a:rPr>
              <a:t>Z</a:t>
            </a:r>
            <a:r>
              <a:rPr sz="1100" i="1" lang="en-US">
                <a:solidFill>
                  <a:srgbClr val="000000"/>
                </a:solidFill>
                <a:latin typeface="Arial"/>
              </a:rPr>
              <a:t>HH Construction represents the strength and ambition of an Emirati company committed to building the future of the UAE. Our vision is to become one of the nation’s leading construction firms — delivering sustainable, world-class projects that enhance infrastructure, empower communities, and contribute to the UAE’s economic growth. Guided by precision, innovation, and integrity, we build with pride and purpose for generations to come.”</a:t>
            </a:r>
            <a:endParaRPr sz="2800" i="1" lang="en-US">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25" name=""/>
          <p:cNvSpPr>
            <a:spLocks noGrp="1"/>
          </p:cNvSpPr>
          <p:nvPr>
            <p:ph type="title"/>
          </p:nvPr>
        </p:nvSpPr>
        <p:spPr>
          <a:xfrm>
            <a:off x="276595" y="0"/>
            <a:ext cx="7886700" cy="1325563"/>
          </a:xfrm>
        </p:spPr>
        <p:txBody>
          <a:bodyPr/>
          <a:p>
            <a:r>
              <a:rPr sz="3200" lang="en-US"/>
              <a:t> </a:t>
            </a:r>
            <a:r>
              <a:rPr sz="3200" lang="en-US"/>
              <a:t>Z</a:t>
            </a:r>
            <a:r>
              <a:rPr sz="3200" lang="en-US"/>
              <a:t>H</a:t>
            </a:r>
            <a:r>
              <a:rPr sz="3200" lang="en-US"/>
              <a:t>H</a:t>
            </a:r>
            <a:r>
              <a:rPr sz="3200" lang="en-US"/>
              <a:t> </a:t>
            </a:r>
            <a:r>
              <a:rPr sz="3200" lang="en-US"/>
              <a:t>G</a:t>
            </a:r>
            <a:r>
              <a:rPr sz="3200" lang="en-US"/>
              <a:t>e</a:t>
            </a:r>
            <a:r>
              <a:rPr sz="3200" lang="en-US"/>
              <a:t>n</a:t>
            </a:r>
            <a:r>
              <a:rPr sz="3200" lang="en-US"/>
              <a:t>e</a:t>
            </a:r>
            <a:r>
              <a:rPr sz="3200" lang="en-US"/>
              <a:t>r</a:t>
            </a:r>
            <a:r>
              <a:rPr sz="3200" lang="en-US"/>
              <a:t>a</a:t>
            </a:r>
            <a:r>
              <a:rPr sz="3200" lang="en-US"/>
              <a:t>l</a:t>
            </a:r>
            <a:r>
              <a:rPr sz="3200" lang="en-US"/>
              <a:t> </a:t>
            </a:r>
            <a:r>
              <a:rPr sz="3200" lang="en-US"/>
              <a:t>T</a:t>
            </a:r>
            <a:r>
              <a:rPr sz="3200" lang="en-US"/>
              <a:t>r</a:t>
            </a:r>
            <a:r>
              <a:rPr sz="3200" lang="en-US"/>
              <a:t>a</a:t>
            </a:r>
            <a:r>
              <a:rPr sz="3200" lang="en-US"/>
              <a:t>d</a:t>
            </a:r>
            <a:r>
              <a:rPr sz="3200" lang="en-US"/>
              <a:t>i</a:t>
            </a:r>
            <a:r>
              <a:rPr sz="3200" lang="en-US"/>
              <a:t>n</a:t>
            </a:r>
            <a:r>
              <a:rPr sz="3200" lang="en-US"/>
              <a:t>g</a:t>
            </a:r>
            <a:r>
              <a:rPr sz="3200" lang="en-US"/>
              <a:t> </a:t>
            </a:r>
            <a:r>
              <a:rPr sz="3200" lang="en-US"/>
              <a:t>L</a:t>
            </a:r>
            <a:r>
              <a:rPr sz="3200" lang="en-US"/>
              <a:t>L</a:t>
            </a:r>
            <a:r>
              <a:rPr sz="3200" lang="en-US"/>
              <a:t>C</a:t>
            </a:r>
            <a:endParaRPr lang="en-US"/>
          </a:p>
        </p:txBody>
      </p:sp>
      <p:sp>
        <p:nvSpPr>
          <p:cNvPr id="1048627" name=""/>
          <p:cNvSpPr txBox="1"/>
          <p:nvPr/>
        </p:nvSpPr>
        <p:spPr>
          <a:xfrm>
            <a:off x="0" y="1401762"/>
            <a:ext cx="9137002" cy="4470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200" lang="en-US">
                <a:solidFill>
                  <a:srgbClr val="000000"/>
                </a:solidFill>
                <a:latin typeface="Arial"/>
              </a:rPr>
              <a:t>Through its trading division, ZHH Group has built a solid reputation for reliability and transparency across several commodity categories</a:t>
            </a:r>
            <a:r>
              <a:rPr sz="1200" lang="en-US">
                <a:solidFill>
                  <a:srgbClr val="000000"/>
                </a:solidFill>
                <a:latin typeface="Arial"/>
              </a:rPr>
              <a:t>.</a:t>
            </a:r>
            <a:r>
              <a:rPr sz="1200" lang="en-US">
                <a:solidFill>
                  <a:srgbClr val="000000"/>
                </a:solidFill>
                <a:latin typeface="Arial"/>
              </a:rPr>
              <a:t> </a:t>
            </a:r>
            <a:endParaRPr sz="2800" lang="en-US">
              <a:solidFill>
                <a:srgbClr val="000000"/>
              </a:solidFill>
            </a:endParaRPr>
          </a:p>
        </p:txBody>
      </p:sp>
      <p:pic>
        <p:nvPicPr>
          <p:cNvPr id="2097167" name=""/>
          <p:cNvPicPr>
            <a:picLocks/>
          </p:cNvPicPr>
          <p:nvPr/>
        </p:nvPicPr>
        <p:blipFill>
          <a:blip xmlns:r="http://schemas.openxmlformats.org/officeDocument/2006/relationships" r:embed="rId1"/>
          <a:stretch>
            <a:fillRect/>
          </a:stretch>
        </p:blipFill>
        <p:spPr>
          <a:xfrm rot="0">
            <a:off x="7316382" y="59892"/>
            <a:ext cx="1693826" cy="1208520"/>
          </a:xfrm>
          <a:prstGeom prst="rect"/>
        </p:spPr>
      </p:pic>
      <p:sp>
        <p:nvSpPr>
          <p:cNvPr id="1048756" name=""/>
          <p:cNvSpPr txBox="1"/>
          <p:nvPr/>
        </p:nvSpPr>
        <p:spPr>
          <a:xfrm>
            <a:off x="436371" y="842868"/>
            <a:ext cx="4572000" cy="269240"/>
          </a:xfrm>
          <a:prstGeom prst="rect"/>
        </p:spPr>
        <p:txBody>
          <a:bodyPr rtlCol="0" wrap="square">
            <a:spAutoFit/>
          </a:bodyPr>
          <a:p>
            <a:r>
              <a:rPr sz="1200" i="1" lang="en-US">
                <a:solidFill>
                  <a:srgbClr val="000000"/>
                </a:solidFill>
                <a:latin typeface="Arial"/>
              </a:rPr>
              <a:t>Connecting Markets</a:t>
            </a:r>
            <a:r>
              <a:rPr sz="1200" i="1" lang="en-US">
                <a:solidFill>
                  <a:srgbClr val="000000"/>
                </a:solidFill>
                <a:latin typeface="Arial"/>
              </a:rPr>
              <a:t>,</a:t>
            </a:r>
            <a:r>
              <a:rPr sz="1200" i="1" lang="en-US">
                <a:solidFill>
                  <a:srgbClr val="000000"/>
                </a:solidFill>
                <a:latin typeface="Arial"/>
              </a:rPr>
              <a:t> </a:t>
            </a:r>
            <a:r>
              <a:rPr sz="1200" i="1" lang="en-US">
                <a:solidFill>
                  <a:srgbClr val="000000"/>
                </a:solidFill>
                <a:latin typeface="Arial"/>
              </a:rPr>
              <a:t>E</a:t>
            </a:r>
            <a:r>
              <a:rPr sz="1200" i="1" lang="en-US">
                <a:solidFill>
                  <a:srgbClr val="000000"/>
                </a:solidFill>
                <a:latin typeface="Arial"/>
              </a:rPr>
              <a:t>m</a:t>
            </a:r>
            <a:r>
              <a:rPr sz="1200" i="1" lang="en-US">
                <a:solidFill>
                  <a:srgbClr val="000000"/>
                </a:solidFill>
                <a:latin typeface="Arial"/>
              </a:rPr>
              <a:t>p</a:t>
            </a:r>
            <a:r>
              <a:rPr sz="1200" i="1" lang="en-US">
                <a:solidFill>
                  <a:srgbClr val="000000"/>
                </a:solidFill>
                <a:latin typeface="Arial"/>
              </a:rPr>
              <a:t>o</a:t>
            </a:r>
            <a:r>
              <a:rPr sz="1200" i="1" lang="en-US">
                <a:solidFill>
                  <a:srgbClr val="000000"/>
                </a:solidFill>
                <a:latin typeface="Arial"/>
              </a:rPr>
              <a:t>w</a:t>
            </a:r>
            <a:r>
              <a:rPr sz="1200" i="1" lang="en-US">
                <a:solidFill>
                  <a:srgbClr val="000000"/>
                </a:solidFill>
                <a:latin typeface="Arial"/>
              </a:rPr>
              <a:t>e</a:t>
            </a:r>
            <a:r>
              <a:rPr sz="1200" i="1" lang="en-US">
                <a:solidFill>
                  <a:srgbClr val="000000"/>
                </a:solidFill>
                <a:latin typeface="Arial"/>
              </a:rPr>
              <a:t>r</a:t>
            </a:r>
            <a:r>
              <a:rPr sz="1200" i="1" lang="en-US">
                <a:solidFill>
                  <a:srgbClr val="000000"/>
                </a:solidFill>
                <a:latin typeface="Arial"/>
              </a:rPr>
              <a:t>i</a:t>
            </a:r>
            <a:r>
              <a:rPr sz="1200" i="1" lang="en-US">
                <a:solidFill>
                  <a:srgbClr val="000000"/>
                </a:solidFill>
                <a:latin typeface="Arial"/>
              </a:rPr>
              <a:t>n</a:t>
            </a:r>
            <a:r>
              <a:rPr sz="1200" i="1" lang="en-US">
                <a:solidFill>
                  <a:srgbClr val="000000"/>
                </a:solidFill>
                <a:latin typeface="Arial"/>
              </a:rPr>
              <a:t>g</a:t>
            </a:r>
            <a:r>
              <a:rPr sz="1200" i="1" lang="en-US">
                <a:solidFill>
                  <a:srgbClr val="000000"/>
                </a:solidFill>
                <a:latin typeface="Arial"/>
              </a:rPr>
              <a:t> </a:t>
            </a:r>
            <a:r>
              <a:rPr sz="1200" i="1" lang="en-US">
                <a:solidFill>
                  <a:srgbClr val="000000"/>
                </a:solidFill>
                <a:latin typeface="Arial"/>
              </a:rPr>
              <a:t>T</a:t>
            </a:r>
            <a:r>
              <a:rPr sz="1200" i="1" lang="en-US">
                <a:solidFill>
                  <a:srgbClr val="000000"/>
                </a:solidFill>
                <a:latin typeface="Arial"/>
              </a:rPr>
              <a:t>r</a:t>
            </a:r>
            <a:r>
              <a:rPr sz="1200" i="1" lang="en-US">
                <a:solidFill>
                  <a:srgbClr val="000000"/>
                </a:solidFill>
                <a:latin typeface="Arial"/>
              </a:rPr>
              <a:t>a</a:t>
            </a:r>
            <a:r>
              <a:rPr sz="1200" i="1" lang="en-US">
                <a:solidFill>
                  <a:srgbClr val="000000"/>
                </a:solidFill>
                <a:latin typeface="Arial"/>
              </a:rPr>
              <a:t>d</a:t>
            </a:r>
            <a:r>
              <a:rPr sz="1200" i="1" lang="en-US">
                <a:solidFill>
                  <a:srgbClr val="000000"/>
                </a:solidFill>
                <a:latin typeface="Arial"/>
              </a:rPr>
              <a:t>e</a:t>
            </a:r>
            <a:endParaRPr sz="2800" i="1" lang="en-US">
              <a:solidFill>
                <a:srgbClr val="000000"/>
              </a:solidFill>
            </a:endParaRPr>
          </a:p>
        </p:txBody>
      </p:sp>
      <p:sp>
        <p:nvSpPr>
          <p:cNvPr id="1048758" name=""/>
          <p:cNvSpPr txBox="1"/>
          <p:nvPr/>
        </p:nvSpPr>
        <p:spPr>
          <a:xfrm>
            <a:off x="0" y="1982151"/>
            <a:ext cx="9129682" cy="24028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1100" lang="en-US">
                <a:solidFill>
                  <a:srgbClr val="000000"/>
                </a:solidFill>
                <a:latin typeface="Arial"/>
              </a:rPr>
              <a:t>Overview
ZHH General Trading is a proud Emirati company headquartered in Abu Dhabi,</a:t>
            </a:r>
            <a:r>
              <a:rPr sz="1100" lang="en-US">
                <a:solidFill>
                  <a:srgbClr val="000000"/>
                </a:solidFill>
                <a:latin typeface="Arial"/>
              </a:rPr>
              <a:t> </a:t>
            </a:r>
            <a:r>
              <a:rPr sz="1100" lang="en-US">
                <a:solidFill>
                  <a:srgbClr val="000000"/>
                </a:solidFill>
                <a:latin typeface="Arial"/>
              </a:rPr>
              <a:t>f</a:t>
            </a:r>
            <a:r>
              <a:rPr sz="1100" lang="en-US">
                <a:solidFill>
                  <a:srgbClr val="000000"/>
                </a:solidFill>
                <a:latin typeface="Arial"/>
              </a:rPr>
              <a:t>o</a:t>
            </a:r>
            <a:r>
              <a:rPr sz="1100" lang="en-US">
                <a:solidFill>
                  <a:srgbClr val="000000"/>
                </a:solidFill>
                <a:latin typeface="Arial"/>
              </a:rPr>
              <a:t>u</a:t>
            </a:r>
            <a:r>
              <a:rPr sz="1100" lang="en-US">
                <a:solidFill>
                  <a:srgbClr val="000000"/>
                </a:solidFill>
                <a:latin typeface="Arial"/>
              </a:rPr>
              <a:t>n</a:t>
            </a:r>
            <a:r>
              <a:rPr sz="1100" lang="en-US">
                <a:solidFill>
                  <a:srgbClr val="000000"/>
                </a:solidFill>
                <a:latin typeface="Arial"/>
              </a:rPr>
              <a:t>d</a:t>
            </a:r>
            <a:r>
              <a:rPr sz="1100" lang="en-US">
                <a:solidFill>
                  <a:srgbClr val="000000"/>
                </a:solidFill>
                <a:latin typeface="Arial"/>
              </a:rPr>
              <a:t>e</a:t>
            </a:r>
            <a:r>
              <a:rPr sz="1100" lang="en-US">
                <a:solidFill>
                  <a:srgbClr val="000000"/>
                </a:solidFill>
                <a:latin typeface="Arial"/>
              </a:rPr>
              <a:t>d</a:t>
            </a:r>
            <a:r>
              <a:rPr sz="1100" lang="en-US">
                <a:solidFill>
                  <a:srgbClr val="000000"/>
                </a:solidFill>
                <a:latin typeface="Arial"/>
              </a:rPr>
              <a:t> to support the UAE’s vision for global trade leadership and economic diversification. Built on principles of trust, transparency, and strategic market connectivity, the company plays a pivotal role in bridging international supply chains and facilitating secure, compliant trade flows across regions.</a:t>
            </a:r>
            <a:r>
              <a:rPr sz="1100" lang="en-US">
                <a:solidFill>
                  <a:srgbClr val="000000"/>
                </a:solidFill>
                <a:latin typeface="Arial"/>
              </a:rPr>
              <a:t> </a:t>
            </a:r>
            <a:r>
              <a:rPr sz="1100" lang="en-US">
                <a:solidFill>
                  <a:srgbClr val="000000"/>
                </a:solidFill>
                <a:latin typeface="Arial"/>
              </a:rPr>
              <a:t>
Establishment
</a:t>
            </a:r>
            <a:r>
              <a:rPr sz="1100" lang="en-US">
                <a:solidFill>
                  <a:srgbClr val="000000"/>
                </a:solidFill>
                <a:latin typeface="Arial"/>
              </a:rPr>
              <a:t>E</a:t>
            </a:r>
            <a:r>
              <a:rPr sz="1100" lang="en-US">
                <a:solidFill>
                  <a:srgbClr val="000000"/>
                </a:solidFill>
                <a:latin typeface="Arial"/>
              </a:rPr>
              <a:t>s</a:t>
            </a:r>
            <a:r>
              <a:rPr sz="1100" lang="en-US">
                <a:solidFill>
                  <a:srgbClr val="000000"/>
                </a:solidFill>
                <a:latin typeface="Arial"/>
              </a:rPr>
              <a:t>t</a:t>
            </a:r>
            <a:r>
              <a:rPr sz="1100" lang="en-US">
                <a:solidFill>
                  <a:srgbClr val="000000"/>
                </a:solidFill>
                <a:latin typeface="Arial"/>
              </a:rPr>
              <a:t>a</a:t>
            </a:r>
            <a:r>
              <a:rPr sz="1100" lang="en-US">
                <a:solidFill>
                  <a:srgbClr val="000000"/>
                </a:solidFill>
                <a:latin typeface="Arial"/>
              </a:rPr>
              <a:t>b</a:t>
            </a:r>
            <a:r>
              <a:rPr sz="1100" lang="en-US">
                <a:solidFill>
                  <a:srgbClr val="000000"/>
                </a:solidFill>
                <a:latin typeface="Arial"/>
              </a:rPr>
              <a:t>l</a:t>
            </a:r>
            <a:r>
              <a:rPr sz="1100" lang="en-US">
                <a:solidFill>
                  <a:srgbClr val="000000"/>
                </a:solidFill>
                <a:latin typeface="Arial"/>
              </a:rPr>
              <a:t>i</a:t>
            </a:r>
            <a:r>
              <a:rPr sz="1100" lang="en-US">
                <a:solidFill>
                  <a:srgbClr val="000000"/>
                </a:solidFill>
                <a:latin typeface="Arial"/>
              </a:rPr>
              <a:t>s</a:t>
            </a:r>
            <a:r>
              <a:rPr sz="1100" lang="en-US">
                <a:solidFill>
                  <a:srgbClr val="000000"/>
                </a:solidFill>
                <a:latin typeface="Arial"/>
              </a:rPr>
              <a:t>h</a:t>
            </a:r>
            <a:r>
              <a:rPr sz="1100" lang="en-US">
                <a:solidFill>
                  <a:srgbClr val="000000"/>
                </a:solidFill>
                <a:latin typeface="Arial"/>
              </a:rPr>
              <a:t>e</a:t>
            </a:r>
            <a:r>
              <a:rPr sz="1100" lang="en-US">
                <a:solidFill>
                  <a:srgbClr val="000000"/>
                </a:solidFill>
                <a:latin typeface="Arial"/>
              </a:rPr>
              <a:t>d</a:t>
            </a:r>
            <a:r>
              <a:rPr sz="1100" lang="en-US">
                <a:solidFill>
                  <a:srgbClr val="000000"/>
                </a:solidFill>
                <a:latin typeface="Arial"/>
              </a:rPr>
              <a:t> </a:t>
            </a:r>
            <a:r>
              <a:rPr sz="1100" lang="en-US">
                <a:solidFill>
                  <a:srgbClr val="000000"/>
                </a:solidFill>
                <a:latin typeface="Arial"/>
              </a:rPr>
              <a:t>i</a:t>
            </a:r>
            <a:r>
              <a:rPr sz="1100" lang="en-US">
                <a:solidFill>
                  <a:srgbClr val="000000"/>
                </a:solidFill>
                <a:latin typeface="Arial"/>
              </a:rPr>
              <a:t>n</a:t>
            </a:r>
            <a:r>
              <a:rPr sz="1100" lang="en-US">
                <a:solidFill>
                  <a:srgbClr val="000000"/>
                </a:solidFill>
                <a:latin typeface="Arial"/>
              </a:rPr>
              <a:t> </a:t>
            </a:r>
            <a:r>
              <a:rPr sz="1100" lang="en-US">
                <a:solidFill>
                  <a:srgbClr val="000000"/>
                </a:solidFill>
                <a:latin typeface="Arial"/>
              </a:rPr>
              <a:t>2</a:t>
            </a:r>
            <a:r>
              <a:rPr sz="1100" lang="en-US">
                <a:solidFill>
                  <a:srgbClr val="000000"/>
                </a:solidFill>
                <a:latin typeface="Arial"/>
              </a:rPr>
              <a:t>0</a:t>
            </a:r>
            <a:r>
              <a:rPr sz="1100" lang="en-US">
                <a:solidFill>
                  <a:srgbClr val="000000"/>
                </a:solidFill>
                <a:latin typeface="Arial"/>
              </a:rPr>
              <a:t>2</a:t>
            </a:r>
            <a:r>
              <a:rPr sz="1100" lang="en-US">
                <a:solidFill>
                  <a:srgbClr val="000000"/>
                </a:solidFill>
                <a:latin typeface="Arial"/>
              </a:rPr>
              <a:t>0</a:t>
            </a:r>
            <a:r>
              <a:rPr sz="1100" lang="en-US">
                <a:solidFill>
                  <a:srgbClr val="000000"/>
                </a:solidFill>
                <a:latin typeface="Arial"/>
              </a:rPr>
              <a:t> to meet the growing demand for high-quality sourcing and supply channels across multiple sectors, ZHH General Trading was created with a mission to strengthen import &amp; export capabilities and enhance the UAE’s role as a global logistics and commercial gateway.
From its inception, the company has focused on disciplined procurement practices, ethical trade frameworks, and strong vendor partnerships — ensuring sustainable value creation for clients and stakeholders.</a:t>
            </a:r>
            <a:endParaRPr sz="1100" lang="en-US">
              <a:solidFill>
                <a:srgbClr val="000000"/>
              </a:solidFill>
            </a:endParaRPr>
          </a:p>
        </p:txBody>
      </p:sp>
      <p:sp>
        <p:nvSpPr>
          <p:cNvPr id="1048762" name=""/>
          <p:cNvSpPr txBox="1"/>
          <p:nvPr/>
        </p:nvSpPr>
        <p:spPr>
          <a:xfrm>
            <a:off x="0" y="4517038"/>
            <a:ext cx="9143468" cy="22377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0" marL="0">
              <a:lnSpc>
                <a:spcPct val="100000"/>
              </a:lnSpc>
              <a:buNone/>
            </a:pPr>
            <a:r>
              <a:rPr sz="1100" lang="en-US">
                <a:solidFill>
                  <a:srgbClr val="000000"/>
                </a:solidFill>
                <a:latin typeface="Arial"/>
              </a:rPr>
              <a:t>Core Activities
ZHH General Trading specializes in multi-sector commodity supply and export solutions, including:</a:t>
            </a:r>
            <a:endParaRPr sz="1100" lang="en-US">
              <a:solidFill>
                <a:srgbClr val="000000"/>
              </a:solidFill>
            </a:endParaRPr>
          </a:p>
          <a:p>
            <a:pPr indent="0" marL="0">
              <a:lnSpc>
                <a:spcPct val="100000"/>
              </a:lnSpc>
              <a:buNone/>
            </a:pP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Agricultural commodities: rice, flour, sugar, spices, and coffee</a:t>
            </a:r>
            <a:r>
              <a:rPr sz="1100" lang="en-US">
                <a:solidFill>
                  <a:srgbClr val="000000"/>
                </a:solidFill>
                <a:latin typeface="Arial"/>
              </a:rPr>
              <a:t>;</a:t>
            </a:r>
            <a:r>
              <a:rPr sz="1100" lang="en-US">
                <a:solidFill>
                  <a:srgbClr val="000000"/>
                </a:solidFill>
                <a:latin typeface="Arial"/>
              </a:rPr>
              <a:t> consumer goods</a:t>
            </a: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Construction and industrial materials</a:t>
            </a: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Chemical &amp; petrochemical materials</a:t>
            </a: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Metals, scrap &amp; raw substances</a:t>
            </a: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Machinery, equipment, and spare parts</a:t>
            </a:r>
            <a:endParaRPr sz="1100" lang="en-US">
              <a:solidFill>
                <a:srgbClr val="000000"/>
              </a:solidFill>
            </a:endParaRPr>
          </a:p>
          <a:p>
            <a:pPr indent="-171450" marL="171450">
              <a:lnSpc>
                <a:spcPct val="100000"/>
              </a:lnSpc>
              <a:buFont typeface="Wingdings" charset="2"/>
              <a:buChar char="l"/>
            </a:pPr>
            <a:r>
              <a:rPr sz="1100" lang="en-US">
                <a:solidFill>
                  <a:srgbClr val="000000"/>
                </a:solidFill>
                <a:latin typeface="Arial"/>
              </a:rPr>
              <a:t>Secure &amp; compliant gold trade channels
</a:t>
            </a:r>
            <a:endParaRPr sz="1100" lang="en-US">
              <a:solidFill>
                <a:srgbClr val="000000"/>
              </a:solidFill>
            </a:endParaRPr>
          </a:p>
          <a:p>
            <a:pPr indent="0" marL="0">
              <a:lnSpc>
                <a:spcPct val="100000"/>
              </a:lnSpc>
              <a:buNone/>
            </a:pPr>
            <a:r>
              <a:rPr sz="1100" lang="en-US">
                <a:solidFill>
                  <a:srgbClr val="000000"/>
                </a:solidFill>
                <a:latin typeface="Arial"/>
              </a:rPr>
              <a:t>The company provides full supply chain support including sourcing, logistics, export documentation, quality assurance, and trade </a:t>
            </a:r>
            <a:r>
              <a:rPr sz="1100" lang="en-US">
                <a:solidFill>
                  <a:srgbClr val="000000"/>
                </a:solidFill>
                <a:latin typeface="Arial"/>
              </a:rPr>
              <a:t>compliance.</a:t>
            </a:r>
            <a:endParaRPr sz="1100" lang="en-US">
              <a:solidFill>
                <a:srgbClr val="000000"/>
              </a:solidFill>
            </a:endParaRPr>
          </a:p>
        </p:txBody>
      </p:sp>
    </p:spTree>
  </p:cSld>
  <p:clrMapOvr>
    <a:masterClrMapping/>
  </p:clrMapOvr>
</p:sld>
</file>

<file path=ppt/theme/theme1.xml><?xml version="1.0" encoding="utf-8"?>
<a:theme xmlns:a="http://schemas.openxmlformats.org/drawingml/2006/main" name="Office Theme">
  <a:themeElements>
    <a:clrScheme name="Office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Office</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MRDI-W09</dc:creator>
  <dcterms:created xsi:type="dcterms:W3CDTF">2015-05-11T17:30:45Z</dcterms:created>
  <dcterms:modified xsi:type="dcterms:W3CDTF">2025-11-01T12:18:11Z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057be64f539741d6a73c0e005c3ef44b</vt:lpwstr>
  </property>
</Properties>
</file>